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1"/>
  </p:notesMasterIdLst>
  <p:sldIdLst>
    <p:sldId id="256" r:id="rId2"/>
    <p:sldId id="258" r:id="rId3"/>
    <p:sldId id="260" r:id="rId4"/>
    <p:sldId id="257" r:id="rId5"/>
    <p:sldId id="267" r:id="rId6"/>
    <p:sldId id="268" r:id="rId7"/>
    <p:sldId id="269" r:id="rId8"/>
    <p:sldId id="270" r:id="rId9"/>
    <p:sldId id="27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p:scale>
          <a:sx n="82" d="100"/>
          <a:sy n="82" d="100"/>
        </p:scale>
        <p:origin x="-47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0D6564-20F2-4E2B-A4A2-EF0362B15943}" type="datetimeFigureOut">
              <a:rPr lang="en-US" smtClean="0"/>
              <a:pPr/>
              <a:t>7/19/2018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CAE4D1-0852-4F7A-A705-887217ECB083}" type="slidenum">
              <a:rPr lang="en-US" smtClean="0"/>
              <a:pPr/>
              <a:t>‹#›</a:t>
            </a:fld>
            <a:endParaRPr lang="en-US"/>
          </a:p>
        </p:txBody>
      </p:sp>
    </p:spTree>
    <p:extLst>
      <p:ext uri="{BB962C8B-B14F-4D97-AF65-F5344CB8AC3E}">
        <p14:creationId xmlns:p14="http://schemas.microsoft.com/office/powerpoint/2010/main" val="3674829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5F4BB2-5533-47C2-A23C-A5359ED79462}" type="datetime1">
              <a:rPr lang="en-US" smtClean="0"/>
              <a:pPr/>
              <a:t>7/19/2018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A1733-BED7-49E3-BFE2-2560DD28F9CD}" type="slidenum">
              <a:rPr lang="en-US" smtClean="0"/>
              <a:pPr/>
              <a:t>‹#›</a:t>
            </a:fld>
            <a:endParaRPr lang="en-US"/>
          </a:p>
        </p:txBody>
      </p:sp>
    </p:spTree>
    <p:extLst>
      <p:ext uri="{BB962C8B-B14F-4D97-AF65-F5344CB8AC3E}">
        <p14:creationId xmlns:p14="http://schemas.microsoft.com/office/powerpoint/2010/main" val="791293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09672-48ED-48F5-BC55-D0028CC169B3}" type="datetime1">
              <a:rPr lang="en-US" smtClean="0"/>
              <a:pPr/>
              <a:t>7/19/2018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A1733-BED7-49E3-BFE2-2560DD28F9CD}" type="slidenum">
              <a:rPr lang="en-US" smtClean="0"/>
              <a:pPr/>
              <a:t>‹#›</a:t>
            </a:fld>
            <a:endParaRPr lang="en-US"/>
          </a:p>
        </p:txBody>
      </p:sp>
    </p:spTree>
    <p:extLst>
      <p:ext uri="{BB962C8B-B14F-4D97-AF65-F5344CB8AC3E}">
        <p14:creationId xmlns:p14="http://schemas.microsoft.com/office/powerpoint/2010/main" val="3663453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70A101-83E7-4E7F-A073-0B5C059FB6C4}" type="datetime1">
              <a:rPr lang="en-US" smtClean="0"/>
              <a:pPr/>
              <a:t>7/19/2018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A1733-BED7-49E3-BFE2-2560DD28F9CD}" type="slidenum">
              <a:rPr lang="en-US" smtClean="0"/>
              <a:pPr/>
              <a:t>‹#›</a:t>
            </a:fld>
            <a:endParaRPr lang="en-US"/>
          </a:p>
        </p:txBody>
      </p:sp>
    </p:spTree>
    <p:extLst>
      <p:ext uri="{BB962C8B-B14F-4D97-AF65-F5344CB8AC3E}">
        <p14:creationId xmlns:p14="http://schemas.microsoft.com/office/powerpoint/2010/main" val="2951297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8F5D8F-0E2C-43AF-B800-53F5935B751F}" type="datetime1">
              <a:rPr lang="en-US" smtClean="0"/>
              <a:pPr/>
              <a:t>7/19/2018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A1733-BED7-49E3-BFE2-2560DD28F9CD}" type="slidenum">
              <a:rPr lang="en-US" smtClean="0"/>
              <a:pPr/>
              <a:t>‹#›</a:t>
            </a:fld>
            <a:endParaRPr lang="en-US"/>
          </a:p>
        </p:txBody>
      </p:sp>
    </p:spTree>
    <p:extLst>
      <p:ext uri="{BB962C8B-B14F-4D97-AF65-F5344CB8AC3E}">
        <p14:creationId xmlns:p14="http://schemas.microsoft.com/office/powerpoint/2010/main" val="778925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D09AD9-C950-40B0-A32D-7482F04DB1F6}" type="datetime1">
              <a:rPr lang="en-US" smtClean="0"/>
              <a:pPr/>
              <a:t>7/19/2018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A1733-BED7-49E3-BFE2-2560DD28F9CD}" type="slidenum">
              <a:rPr lang="en-US" smtClean="0"/>
              <a:pPr/>
              <a:t>‹#›</a:t>
            </a:fld>
            <a:endParaRPr lang="en-US"/>
          </a:p>
        </p:txBody>
      </p:sp>
    </p:spTree>
    <p:extLst>
      <p:ext uri="{BB962C8B-B14F-4D97-AF65-F5344CB8AC3E}">
        <p14:creationId xmlns:p14="http://schemas.microsoft.com/office/powerpoint/2010/main" val="2265095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AC4F4D-CAEA-4E5D-A791-23F2D022D465}" type="datetime1">
              <a:rPr lang="en-US" smtClean="0"/>
              <a:pPr/>
              <a:t>7/19/2018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AA1733-BED7-49E3-BFE2-2560DD28F9CD}" type="slidenum">
              <a:rPr lang="en-US" smtClean="0"/>
              <a:pPr/>
              <a:t>‹#›</a:t>
            </a:fld>
            <a:endParaRPr lang="en-US"/>
          </a:p>
        </p:txBody>
      </p:sp>
    </p:spTree>
    <p:extLst>
      <p:ext uri="{BB962C8B-B14F-4D97-AF65-F5344CB8AC3E}">
        <p14:creationId xmlns:p14="http://schemas.microsoft.com/office/powerpoint/2010/main" val="668787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7C7BF0-4F07-4696-A678-B17D8395A580}" type="datetime1">
              <a:rPr lang="en-US" smtClean="0"/>
              <a:pPr/>
              <a:t>7/19/2018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AA1733-BED7-49E3-BFE2-2560DD28F9CD}" type="slidenum">
              <a:rPr lang="en-US" smtClean="0"/>
              <a:pPr/>
              <a:t>‹#›</a:t>
            </a:fld>
            <a:endParaRPr lang="en-US"/>
          </a:p>
        </p:txBody>
      </p:sp>
    </p:spTree>
    <p:extLst>
      <p:ext uri="{BB962C8B-B14F-4D97-AF65-F5344CB8AC3E}">
        <p14:creationId xmlns:p14="http://schemas.microsoft.com/office/powerpoint/2010/main" val="2417049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6B6A10-A3E9-4447-B2B8-D0B8EAA1EF22}" type="datetime1">
              <a:rPr lang="en-US" smtClean="0"/>
              <a:pPr/>
              <a:t>7/19/2018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AA1733-BED7-49E3-BFE2-2560DD28F9CD}" type="slidenum">
              <a:rPr lang="en-US" smtClean="0"/>
              <a:pPr/>
              <a:t>‹#›</a:t>
            </a:fld>
            <a:endParaRPr lang="en-US"/>
          </a:p>
        </p:txBody>
      </p:sp>
    </p:spTree>
    <p:extLst>
      <p:ext uri="{BB962C8B-B14F-4D97-AF65-F5344CB8AC3E}">
        <p14:creationId xmlns:p14="http://schemas.microsoft.com/office/powerpoint/2010/main" val="699255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B96DC7-AA08-41F2-9671-81AD22AD4CC7}" type="datetime1">
              <a:rPr lang="en-US" smtClean="0"/>
              <a:pPr/>
              <a:t>7/19/2018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AA1733-BED7-49E3-BFE2-2560DD28F9CD}" type="slidenum">
              <a:rPr lang="en-US" smtClean="0"/>
              <a:pPr/>
              <a:t>‹#›</a:t>
            </a:fld>
            <a:endParaRPr lang="en-US"/>
          </a:p>
        </p:txBody>
      </p:sp>
    </p:spTree>
    <p:extLst>
      <p:ext uri="{BB962C8B-B14F-4D97-AF65-F5344CB8AC3E}">
        <p14:creationId xmlns:p14="http://schemas.microsoft.com/office/powerpoint/2010/main" val="3577385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69E0A6-8876-45D5-B8A7-05A53254DFE8}" type="datetime1">
              <a:rPr lang="en-US" smtClean="0"/>
              <a:pPr/>
              <a:t>7/19/2018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AA1733-BED7-49E3-BFE2-2560DD28F9CD}" type="slidenum">
              <a:rPr lang="en-US" smtClean="0"/>
              <a:pPr/>
              <a:t>‹#›</a:t>
            </a:fld>
            <a:endParaRPr lang="en-US"/>
          </a:p>
        </p:txBody>
      </p:sp>
    </p:spTree>
    <p:extLst>
      <p:ext uri="{BB962C8B-B14F-4D97-AF65-F5344CB8AC3E}">
        <p14:creationId xmlns:p14="http://schemas.microsoft.com/office/powerpoint/2010/main" val="2328614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DE66B3-9DE2-4EDD-997C-29FFDB62D665}" type="datetime1">
              <a:rPr lang="en-US" smtClean="0"/>
              <a:pPr/>
              <a:t>7/19/2018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AA1733-BED7-49E3-BFE2-2560DD28F9CD}" type="slidenum">
              <a:rPr lang="en-US" smtClean="0"/>
              <a:pPr/>
              <a:t>‹#›</a:t>
            </a:fld>
            <a:endParaRPr lang="en-US"/>
          </a:p>
        </p:txBody>
      </p:sp>
    </p:spTree>
    <p:extLst>
      <p:ext uri="{BB962C8B-B14F-4D97-AF65-F5344CB8AC3E}">
        <p14:creationId xmlns:p14="http://schemas.microsoft.com/office/powerpoint/2010/main" val="3224352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79F19C-1714-4312-BAB0-51426351529E}" type="datetime1">
              <a:rPr lang="en-US" smtClean="0"/>
              <a:pPr/>
              <a:t>7/19/2018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AA1733-BED7-49E3-BFE2-2560DD28F9CD}" type="slidenum">
              <a:rPr lang="en-US" smtClean="0"/>
              <a:pPr/>
              <a:t>‹#›</a:t>
            </a:fld>
            <a:endParaRPr lang="en-US"/>
          </a:p>
        </p:txBody>
      </p:sp>
    </p:spTree>
    <p:extLst>
      <p:ext uri="{BB962C8B-B14F-4D97-AF65-F5344CB8AC3E}">
        <p14:creationId xmlns:p14="http://schemas.microsoft.com/office/powerpoint/2010/main" val="1618126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1600200"/>
            <a:ext cx="9144000" cy="5264550"/>
          </a:xfrm>
          <a:prstGeom prst="rect">
            <a:avLst/>
          </a:prstGeom>
          <a:solidFill>
            <a:schemeClr val="bg1"/>
          </a:solidFill>
        </p:spPr>
      </p:pic>
      <p:sp>
        <p:nvSpPr>
          <p:cNvPr id="2" name="Title 1"/>
          <p:cNvSpPr>
            <a:spLocks noGrp="1"/>
          </p:cNvSpPr>
          <p:nvPr>
            <p:ph type="ctrTitle"/>
          </p:nvPr>
        </p:nvSpPr>
        <p:spPr>
          <a:xfrm>
            <a:off x="0" y="2130425"/>
            <a:ext cx="9144000" cy="1470025"/>
          </a:xfrm>
        </p:spPr>
        <p:txBody>
          <a:bodyPr>
            <a:normAutofit/>
          </a:bodyPr>
          <a:lstStyle/>
          <a:p>
            <a:r>
              <a:rPr lang="en-US" sz="3200" b="1" cap="small" dirty="0" smtClean="0">
                <a:latin typeface="Times New Roman" panose="02020603050405020304" pitchFamily="18" charset="0"/>
                <a:cs typeface="Times New Roman" panose="02020603050405020304" pitchFamily="18" charset="0"/>
              </a:rPr>
              <a:t>”Hot Market: INDIA”</a:t>
            </a:r>
            <a:endParaRPr lang="en-US" sz="3200" b="1" cap="small"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3733800"/>
            <a:ext cx="9144000" cy="1752600"/>
          </a:xfrm>
        </p:spPr>
        <p:txBody>
          <a:bodyPr>
            <a:normAutofit fontScale="92500" lnSpcReduction="20000"/>
          </a:bodyPr>
          <a:lstStyle/>
          <a:p>
            <a:r>
              <a:rPr lang="en-US" sz="2400" b="1" cap="small" dirty="0" smtClean="0">
                <a:solidFill>
                  <a:schemeClr val="tx1"/>
                </a:solidFill>
                <a:latin typeface="Times New Roman" panose="02020603050405020304" pitchFamily="18" charset="0"/>
                <a:cs typeface="Times New Roman" panose="02020603050405020304" pitchFamily="18" charset="0"/>
              </a:rPr>
              <a:t>Vijay Sazawal, Ph.D.</a:t>
            </a:r>
          </a:p>
          <a:p>
            <a:r>
              <a:rPr lang="en-US" sz="2400" b="1" cap="small" dirty="0" smtClean="0">
                <a:solidFill>
                  <a:schemeClr val="tx1"/>
                </a:solidFill>
                <a:latin typeface="Times New Roman" panose="02020603050405020304" pitchFamily="18" charset="0"/>
                <a:cs typeface="Times New Roman" panose="02020603050405020304" pitchFamily="18" charset="0"/>
              </a:rPr>
              <a:t>Senior Fellow, USNIC</a:t>
            </a:r>
          </a:p>
          <a:p>
            <a:endParaRPr lang="en-US" sz="2400" b="1" cap="small" dirty="0" smtClean="0">
              <a:solidFill>
                <a:schemeClr val="tx1"/>
              </a:solidFill>
              <a:latin typeface="Times New Roman" panose="02020603050405020304" pitchFamily="18" charset="0"/>
              <a:cs typeface="Times New Roman" panose="02020603050405020304" pitchFamily="18" charset="0"/>
            </a:endParaRPr>
          </a:p>
          <a:p>
            <a:r>
              <a:rPr lang="en-US" sz="2400" b="1" cap="small" dirty="0" smtClean="0">
                <a:solidFill>
                  <a:schemeClr val="tx1"/>
                </a:solidFill>
                <a:latin typeface="Times New Roman" panose="02020603050405020304" pitchFamily="18" charset="0"/>
                <a:cs typeface="Times New Roman" panose="02020603050405020304" pitchFamily="18" charset="0"/>
              </a:rPr>
              <a:t>Special Summit on Global Nuclear Energy Markets</a:t>
            </a:r>
          </a:p>
          <a:p>
            <a:r>
              <a:rPr lang="en-US" sz="2400" b="1" cap="small" dirty="0" smtClean="0">
                <a:solidFill>
                  <a:schemeClr val="tx1"/>
                </a:solidFill>
                <a:latin typeface="Times New Roman" panose="02020603050405020304" pitchFamily="18" charset="0"/>
                <a:cs typeface="Times New Roman" panose="02020603050405020304" pitchFamily="18" charset="0"/>
              </a:rPr>
              <a:t>18 July 2018</a:t>
            </a:r>
          </a:p>
          <a:p>
            <a:endParaRPr lang="en-US" sz="2400" b="1" cap="small" dirty="0" smtClean="0">
              <a:solidFill>
                <a:schemeClr val="tx1"/>
              </a:solidFill>
              <a:latin typeface="Times New Roman" panose="02020603050405020304" pitchFamily="18" charset="0"/>
              <a:cs typeface="Times New Roman" panose="02020603050405020304" pitchFamily="18" charset="0"/>
            </a:endParaRPr>
          </a:p>
          <a:p>
            <a:endParaRPr lang="en-US" sz="2400" b="1" cap="small" dirty="0" smtClean="0">
              <a:solidFill>
                <a:schemeClr val="tx1"/>
              </a:solidFill>
              <a:latin typeface="Times New Roman" panose="02020603050405020304" pitchFamily="18" charset="0"/>
              <a:cs typeface="Times New Roman" panose="02020603050405020304" pitchFamily="18" charset="0"/>
            </a:endParaRPr>
          </a:p>
          <a:p>
            <a:endParaRPr lang="en-US" sz="2400" b="1" cap="small" dirty="0">
              <a:solidFill>
                <a:schemeClr val="tx1"/>
              </a:solidFill>
              <a:latin typeface="Times New Roman" panose="02020603050405020304" pitchFamily="18" charset="0"/>
              <a:cs typeface="Times New Roman" panose="02020603050405020304" pitchFamily="18" charset="0"/>
            </a:endParaRPr>
          </a:p>
        </p:txBody>
      </p:sp>
      <p:pic>
        <p:nvPicPr>
          <p:cNvPr id="8" name="Picture 7"/>
          <p:cNvPicPr/>
          <p:nvPr/>
        </p:nvPicPr>
        <p:blipFill rotWithShape="1">
          <a:blip r:embed="rId4" cstate="print">
            <a:extLst>
              <a:ext uri="{28A0092B-C50C-407E-A947-70E740481C1C}">
                <a14:useLocalDpi xmlns:a14="http://schemas.microsoft.com/office/drawing/2010/main" val="0"/>
              </a:ext>
            </a:extLst>
          </a:blip>
          <a:srcRect t="-1" b="13542"/>
          <a:stretch/>
        </p:blipFill>
        <p:spPr bwMode="auto">
          <a:xfrm>
            <a:off x="381000" y="152400"/>
            <a:ext cx="990600" cy="941686"/>
          </a:xfrm>
          <a:prstGeom prst="rect">
            <a:avLst/>
          </a:prstGeom>
          <a:ln>
            <a:noFill/>
          </a:ln>
          <a:extLst>
            <a:ext uri="{53640926-AAD7-44D8-BBD7-CCE9431645EC}">
              <a14:shadowObscured xmlns:a14="http://schemas.microsoft.com/office/drawing/2010/main"/>
            </a:ext>
          </a:extLst>
        </p:spPr>
      </p:pic>
      <p:sp>
        <p:nvSpPr>
          <p:cNvPr id="9" name="TextBox 8"/>
          <p:cNvSpPr txBox="1"/>
          <p:nvPr/>
        </p:nvSpPr>
        <p:spPr>
          <a:xfrm>
            <a:off x="1371600" y="497940"/>
            <a:ext cx="4800600" cy="369332"/>
          </a:xfrm>
          <a:prstGeom prst="rect">
            <a:avLst/>
          </a:prstGeom>
          <a:noFill/>
        </p:spPr>
        <p:txBody>
          <a:bodyPr wrap="square" rtlCol="0">
            <a:spAutoFit/>
          </a:bodyPr>
          <a:lstStyle/>
          <a:p>
            <a:r>
              <a:rPr lang="en-US" b="1" cap="small" dirty="0">
                <a:solidFill>
                  <a:srgbClr val="003399"/>
                </a:solidFill>
                <a:latin typeface="Rockwell" panose="02060603020205020403" pitchFamily="18" charset="0"/>
              </a:rPr>
              <a:t>I</a:t>
            </a:r>
            <a:r>
              <a:rPr lang="en-US" cap="small" dirty="0">
                <a:latin typeface="Rockwell" panose="02060603020205020403" pitchFamily="18" charset="0"/>
              </a:rPr>
              <a:t>nternational</a:t>
            </a:r>
            <a:r>
              <a:rPr lang="en-US" cap="small" dirty="0">
                <a:solidFill>
                  <a:srgbClr val="0000FF"/>
                </a:solidFill>
                <a:latin typeface="Rockwell" panose="02060603020205020403" pitchFamily="18" charset="0"/>
              </a:rPr>
              <a:t> </a:t>
            </a:r>
            <a:r>
              <a:rPr lang="en-US" b="1" cap="small" dirty="0">
                <a:solidFill>
                  <a:srgbClr val="003399"/>
                </a:solidFill>
                <a:latin typeface="Rockwell" panose="02060603020205020403" pitchFamily="18" charset="0"/>
              </a:rPr>
              <a:t>A</a:t>
            </a:r>
            <a:r>
              <a:rPr lang="en-US" cap="small" dirty="0">
                <a:latin typeface="Rockwell" panose="02060603020205020403" pitchFamily="18" charset="0"/>
              </a:rPr>
              <a:t>tomic </a:t>
            </a:r>
            <a:r>
              <a:rPr lang="en-US" b="1" cap="small" dirty="0">
                <a:solidFill>
                  <a:srgbClr val="003399"/>
                </a:solidFill>
                <a:latin typeface="Rockwell" panose="02060603020205020403" pitchFamily="18" charset="0"/>
              </a:rPr>
              <a:t>E</a:t>
            </a:r>
            <a:r>
              <a:rPr lang="en-US" cap="small" dirty="0">
                <a:latin typeface="Rockwell" panose="02060603020205020403" pitchFamily="18" charset="0"/>
              </a:rPr>
              <a:t>nergy </a:t>
            </a:r>
            <a:r>
              <a:rPr lang="en-US" b="1" cap="small" dirty="0">
                <a:solidFill>
                  <a:srgbClr val="003399"/>
                </a:solidFill>
                <a:latin typeface="Rockwell" panose="02060603020205020403" pitchFamily="18" charset="0"/>
              </a:rPr>
              <a:t>C</a:t>
            </a:r>
            <a:r>
              <a:rPr lang="en-US" cap="small" dirty="0">
                <a:latin typeface="Rockwell" panose="02060603020205020403" pitchFamily="18" charset="0"/>
              </a:rPr>
              <a:t>onsulting</a:t>
            </a:r>
            <a:endParaRPr lang="en-US" dirty="0">
              <a:latin typeface="Rockwell" panose="02060603020205020403" pitchFamily="18" charset="0"/>
            </a:endParaRPr>
          </a:p>
        </p:txBody>
      </p:sp>
      <p:sp>
        <p:nvSpPr>
          <p:cNvPr id="10" name="TextBox 9"/>
          <p:cNvSpPr txBox="1"/>
          <p:nvPr/>
        </p:nvSpPr>
        <p:spPr>
          <a:xfrm>
            <a:off x="525780" y="1066800"/>
            <a:ext cx="777240" cy="338554"/>
          </a:xfrm>
          <a:prstGeom prst="rect">
            <a:avLst/>
          </a:prstGeom>
          <a:noFill/>
        </p:spPr>
        <p:txBody>
          <a:bodyPr wrap="square" rtlCol="0">
            <a:spAutoFit/>
          </a:bodyPr>
          <a:lstStyle/>
          <a:p>
            <a:pPr algn="ctr"/>
            <a:r>
              <a:rPr lang="en-US" sz="1600" b="1" dirty="0">
                <a:solidFill>
                  <a:srgbClr val="0070C0"/>
                </a:solidFill>
                <a:latin typeface="Rockwell" panose="02060603020205020403" pitchFamily="18" charset="0"/>
              </a:rPr>
              <a:t>IAEC</a:t>
            </a:r>
            <a:endParaRPr lang="en-US" sz="1600" dirty="0">
              <a:solidFill>
                <a:srgbClr val="0070C0"/>
              </a:solidFill>
              <a:latin typeface="Rockwell" panose="02060603020205020403" pitchFamily="18" charset="0"/>
            </a:endParaRPr>
          </a:p>
        </p:txBody>
      </p:sp>
    </p:spTree>
    <p:extLst>
      <p:ext uri="{BB962C8B-B14F-4D97-AF65-F5344CB8AC3E}">
        <p14:creationId xmlns:p14="http://schemas.microsoft.com/office/powerpoint/2010/main" val="3718185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1"/>
            <a:ext cx="9144000" cy="533399"/>
          </a:xfrm>
        </p:spPr>
        <p:txBody>
          <a:bodyPr>
            <a:normAutofit/>
          </a:bodyPr>
          <a:lstStyle/>
          <a:p>
            <a:r>
              <a:rPr lang="en-US" sz="2400" cap="small" dirty="0" smtClean="0">
                <a:latin typeface="Times New Roman" panose="02020603050405020304" pitchFamily="18" charset="0"/>
                <a:cs typeface="Times New Roman" panose="02020603050405020304" pitchFamily="18" charset="0"/>
              </a:rPr>
              <a:t>Update on the Indian Civil Nuclear Program</a:t>
            </a:r>
            <a:endParaRPr lang="en-US" sz="2400" cap="small"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43001"/>
            <a:ext cx="8229600" cy="4572000"/>
          </a:xfrm>
        </p:spPr>
        <p:txBody>
          <a:bodyPr>
            <a:normAutofit fontScale="92500" lnSpcReduction="10000"/>
          </a:bodyPr>
          <a:lstStyle/>
          <a:p>
            <a:pPr algn="just">
              <a:spcBef>
                <a:spcPts val="0"/>
              </a:spcBef>
              <a:spcAft>
                <a:spcPts val="1000"/>
              </a:spcAft>
              <a:buClr>
                <a:srgbClr val="003399"/>
              </a:buClr>
              <a:buSzPct val="110000"/>
              <a:buNone/>
            </a:pPr>
            <a:endParaRPr lang="en-US" sz="1800" dirty="0" smtClean="0">
              <a:latin typeface="Times New Roman" panose="02020603050405020304" pitchFamily="18" charset="0"/>
              <a:cs typeface="Times New Roman" panose="02020603050405020304" pitchFamily="18" charset="0"/>
            </a:endParaRPr>
          </a:p>
          <a:p>
            <a:pPr algn="just">
              <a:spcBef>
                <a:spcPts val="0"/>
              </a:spcBef>
              <a:spcAft>
                <a:spcPts val="1000"/>
              </a:spcAft>
              <a:buClr>
                <a:srgbClr val="003399"/>
              </a:buClr>
              <a:buSzPct val="110000"/>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Quality of the Bilateral Relationship today</a:t>
            </a:r>
          </a:p>
          <a:p>
            <a:pPr algn="just">
              <a:spcBef>
                <a:spcPts val="0"/>
              </a:spcBef>
              <a:spcAft>
                <a:spcPts val="1000"/>
              </a:spcAft>
              <a:buClr>
                <a:srgbClr val="003399"/>
              </a:buClr>
              <a:buSzPct val="110000"/>
              <a:buFont typeface="Wingdings" panose="05000000000000000000" pitchFamily="2" charset="2"/>
              <a:buChar char="§"/>
            </a:pPr>
            <a:endParaRPr lang="en-US" sz="1800" dirty="0" smtClean="0">
              <a:latin typeface="Times New Roman" panose="02020603050405020304" pitchFamily="18" charset="0"/>
              <a:cs typeface="Times New Roman" panose="02020603050405020304" pitchFamily="18" charset="0"/>
            </a:endParaRPr>
          </a:p>
          <a:p>
            <a:pPr algn="just">
              <a:spcBef>
                <a:spcPts val="0"/>
              </a:spcBef>
              <a:spcAft>
                <a:spcPts val="1000"/>
              </a:spcAft>
              <a:buClr>
                <a:srgbClr val="003399"/>
              </a:buClr>
              <a:buSzPct val="110000"/>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Visit by DOE Secretary Rick Perry to India</a:t>
            </a:r>
          </a:p>
          <a:p>
            <a:pPr algn="just">
              <a:spcBef>
                <a:spcPts val="0"/>
              </a:spcBef>
              <a:spcAft>
                <a:spcPts val="1000"/>
              </a:spcAft>
              <a:buClr>
                <a:srgbClr val="003399"/>
              </a:buClr>
              <a:buSzPct val="110000"/>
              <a:buFont typeface="Wingdings" panose="05000000000000000000" pitchFamily="2" charset="2"/>
              <a:buChar char="§"/>
            </a:pPr>
            <a:endParaRPr lang="en-US" sz="1800" dirty="0" smtClean="0">
              <a:latin typeface="Times New Roman" panose="02020603050405020304" pitchFamily="18" charset="0"/>
              <a:cs typeface="Times New Roman" panose="02020603050405020304" pitchFamily="18" charset="0"/>
            </a:endParaRPr>
          </a:p>
          <a:p>
            <a:pPr algn="just">
              <a:spcBef>
                <a:spcPts val="0"/>
              </a:spcBef>
              <a:spcAft>
                <a:spcPts val="1000"/>
              </a:spcAft>
              <a:buClr>
                <a:srgbClr val="003399"/>
              </a:buClr>
              <a:buSzPct val="110000"/>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India’s Nuclear Energy Program and Plans</a:t>
            </a:r>
          </a:p>
          <a:p>
            <a:pPr algn="just">
              <a:spcBef>
                <a:spcPts val="0"/>
              </a:spcBef>
              <a:spcAft>
                <a:spcPts val="1000"/>
              </a:spcAft>
              <a:buClr>
                <a:srgbClr val="003399"/>
              </a:buClr>
              <a:buSzPct val="110000"/>
              <a:buFont typeface="Wingdings" panose="05000000000000000000" pitchFamily="2" charset="2"/>
              <a:buChar char="§"/>
            </a:pPr>
            <a:endParaRPr lang="en-US" sz="1800" dirty="0" smtClean="0">
              <a:latin typeface="Times New Roman" panose="02020603050405020304" pitchFamily="18" charset="0"/>
              <a:cs typeface="Times New Roman" panose="02020603050405020304" pitchFamily="18" charset="0"/>
            </a:endParaRPr>
          </a:p>
          <a:p>
            <a:pPr algn="just">
              <a:spcBef>
                <a:spcPts val="0"/>
              </a:spcBef>
              <a:spcAft>
                <a:spcPts val="1000"/>
              </a:spcAft>
              <a:buClr>
                <a:srgbClr val="003399"/>
              </a:buClr>
              <a:buSzPct val="110000"/>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Opportunities in Indigenous Nuclear Power  Industry</a:t>
            </a:r>
          </a:p>
          <a:p>
            <a:pPr algn="just">
              <a:spcBef>
                <a:spcPts val="0"/>
              </a:spcBef>
              <a:spcAft>
                <a:spcPts val="1000"/>
              </a:spcAft>
              <a:buClr>
                <a:srgbClr val="003399"/>
              </a:buClr>
              <a:buSzPct val="110000"/>
              <a:buFont typeface="Wingdings" panose="05000000000000000000" pitchFamily="2" charset="2"/>
              <a:buChar char="§"/>
            </a:pPr>
            <a:endParaRPr lang="en-US" sz="1800" dirty="0" smtClean="0">
              <a:latin typeface="Times New Roman" panose="02020603050405020304" pitchFamily="18" charset="0"/>
              <a:cs typeface="Times New Roman" panose="02020603050405020304" pitchFamily="18" charset="0"/>
            </a:endParaRPr>
          </a:p>
          <a:p>
            <a:pPr algn="just">
              <a:spcBef>
                <a:spcPts val="0"/>
              </a:spcBef>
              <a:spcAft>
                <a:spcPts val="1000"/>
              </a:spcAft>
              <a:buClr>
                <a:srgbClr val="003399"/>
              </a:buClr>
              <a:buSzPct val="110000"/>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Opportunities for new foreign reactor and fuel sales</a:t>
            </a:r>
          </a:p>
          <a:p>
            <a:pPr algn="just">
              <a:spcBef>
                <a:spcPts val="0"/>
              </a:spcBef>
              <a:spcAft>
                <a:spcPts val="1000"/>
              </a:spcAft>
              <a:buClr>
                <a:srgbClr val="003399"/>
              </a:buClr>
              <a:buSzPct val="110000"/>
              <a:buFont typeface="Wingdings" panose="05000000000000000000" pitchFamily="2" charset="2"/>
              <a:buChar char="§"/>
            </a:pPr>
            <a:endParaRPr lang="en-US" sz="1800" dirty="0" smtClean="0">
              <a:latin typeface="Times New Roman" panose="02020603050405020304" pitchFamily="18" charset="0"/>
              <a:cs typeface="Times New Roman" panose="02020603050405020304" pitchFamily="18" charset="0"/>
            </a:endParaRPr>
          </a:p>
          <a:p>
            <a:pPr algn="just">
              <a:spcBef>
                <a:spcPts val="0"/>
              </a:spcBef>
              <a:spcAft>
                <a:spcPts val="1000"/>
              </a:spcAft>
              <a:buClr>
                <a:srgbClr val="003399"/>
              </a:buClr>
              <a:buSzPct val="110000"/>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Concluding Remarks</a:t>
            </a:r>
          </a:p>
          <a:p>
            <a:pPr algn="just">
              <a:spcBef>
                <a:spcPts val="0"/>
              </a:spcBef>
              <a:spcAft>
                <a:spcPts val="1000"/>
              </a:spcAft>
              <a:buClr>
                <a:srgbClr val="003399"/>
              </a:buClr>
              <a:buSzPct val="110000"/>
              <a:buNone/>
            </a:pPr>
            <a:endParaRPr lang="en-US" sz="1800" dirty="0" smtClean="0">
              <a:latin typeface="Times New Roman" panose="02020603050405020304" pitchFamily="18" charset="0"/>
              <a:cs typeface="Times New Roman" panose="02020603050405020304" pitchFamily="18" charset="0"/>
            </a:endParaRPr>
          </a:p>
        </p:txBody>
      </p:sp>
      <p:grpSp>
        <p:nvGrpSpPr>
          <p:cNvPr id="4" name="Group 7"/>
          <p:cNvGrpSpPr/>
          <p:nvPr/>
        </p:nvGrpSpPr>
        <p:grpSpPr>
          <a:xfrm>
            <a:off x="228600" y="5943600"/>
            <a:ext cx="762000" cy="920889"/>
            <a:chOff x="381000" y="5867400"/>
            <a:chExt cx="762000" cy="920889"/>
          </a:xfrm>
        </p:grpSpPr>
        <p:pic>
          <p:nvPicPr>
            <p:cNvPr id="6" name="Picture 5"/>
            <p:cNvPicPr/>
            <p:nvPr/>
          </p:nvPicPr>
          <p:blipFill rotWithShape="1">
            <a:blip r:embed="rId2" cstate="print">
              <a:extLst>
                <a:ext uri="{28A0092B-C50C-407E-A947-70E740481C1C}">
                  <a14:useLocalDpi xmlns:a14="http://schemas.microsoft.com/office/drawing/2010/main" val="0"/>
                </a:ext>
              </a:extLst>
            </a:blip>
            <a:srcRect t="-1" b="13542"/>
            <a:stretch/>
          </p:blipFill>
          <p:spPr bwMode="auto">
            <a:xfrm>
              <a:off x="381000" y="5867400"/>
              <a:ext cx="762000" cy="679332"/>
            </a:xfrm>
            <a:prstGeom prst="rect">
              <a:avLst/>
            </a:prstGeom>
            <a:ln>
              <a:noFill/>
            </a:ln>
            <a:extLst>
              <a:ext uri="{53640926-AAD7-44D8-BBD7-CCE9431645EC}">
                <a14:shadowObscured xmlns:a14="http://schemas.microsoft.com/office/drawing/2010/main"/>
              </a:ext>
            </a:extLst>
          </p:spPr>
        </p:pic>
        <p:sp>
          <p:nvSpPr>
            <p:cNvPr id="7" name="TextBox 6"/>
            <p:cNvSpPr txBox="1"/>
            <p:nvPr/>
          </p:nvSpPr>
          <p:spPr>
            <a:xfrm>
              <a:off x="468630" y="6511290"/>
              <a:ext cx="597877" cy="276999"/>
            </a:xfrm>
            <a:prstGeom prst="rect">
              <a:avLst/>
            </a:prstGeom>
            <a:noFill/>
          </p:spPr>
          <p:txBody>
            <a:bodyPr wrap="square" rtlCol="0">
              <a:spAutoFit/>
            </a:bodyPr>
            <a:lstStyle/>
            <a:p>
              <a:pPr algn="ctr"/>
              <a:r>
                <a:rPr lang="en-US" sz="1200" b="1" dirty="0">
                  <a:solidFill>
                    <a:srgbClr val="003399"/>
                  </a:solidFill>
                  <a:latin typeface="Rockwell" panose="02060603020205020403" pitchFamily="18" charset="0"/>
                </a:rPr>
                <a:t>IAEC</a:t>
              </a:r>
              <a:endParaRPr lang="en-US" sz="1200" dirty="0">
                <a:solidFill>
                  <a:srgbClr val="003399"/>
                </a:solidFill>
                <a:latin typeface="Rockwell" panose="02060603020205020403" pitchFamily="18" charset="0"/>
              </a:endParaRPr>
            </a:p>
          </p:txBody>
        </p:sp>
      </p:grpSp>
      <p:sp>
        <p:nvSpPr>
          <p:cNvPr id="9" name="Slide Number Placeholder 8"/>
          <p:cNvSpPr>
            <a:spLocks noGrp="1"/>
          </p:cNvSpPr>
          <p:nvPr>
            <p:ph type="sldNum" sz="quarter" idx="12"/>
          </p:nvPr>
        </p:nvSpPr>
        <p:spPr>
          <a:xfrm>
            <a:off x="7543800" y="6096000"/>
            <a:ext cx="1143000" cy="396875"/>
          </a:xfrm>
        </p:spPr>
        <p:txBody>
          <a:bodyPr/>
          <a:lstStyle/>
          <a:p>
            <a:pPr algn="ctr"/>
            <a:r>
              <a:rPr lang="en-US" sz="1600" b="1" dirty="0" smtClean="0">
                <a:solidFill>
                  <a:srgbClr val="0070C0"/>
                </a:solidFill>
                <a:latin typeface="Times New Roman" panose="02020603050405020304" pitchFamily="18" charset="0"/>
                <a:cs typeface="Times New Roman" panose="02020603050405020304" pitchFamily="18" charset="0"/>
              </a:rPr>
              <a:t>Page </a:t>
            </a:r>
            <a:fld id="{09AA1733-BED7-49E3-BFE2-2560DD28F9CD}" type="slidenum">
              <a:rPr lang="en-US" sz="1400" b="1" smtClean="0">
                <a:solidFill>
                  <a:srgbClr val="0070C0"/>
                </a:solidFill>
                <a:latin typeface="Times New Roman" panose="02020603050405020304" pitchFamily="18" charset="0"/>
                <a:cs typeface="Times New Roman" panose="02020603050405020304" pitchFamily="18" charset="0"/>
              </a:rPr>
              <a:pPr algn="ctr"/>
              <a:t>1</a:t>
            </a:fld>
            <a:endParaRPr lang="en-US" sz="1400" b="1" dirty="0">
              <a:solidFill>
                <a:srgbClr val="0070C0"/>
              </a:solidFill>
              <a:latin typeface="Times New Roman" panose="02020603050405020304" pitchFamily="18" charset="0"/>
              <a:cs typeface="Times New Roman" panose="02020603050405020304" pitchFamily="18" charset="0"/>
            </a:endParaRPr>
          </a:p>
        </p:txBody>
      </p:sp>
      <p:cxnSp>
        <p:nvCxnSpPr>
          <p:cNvPr id="17" name="Straight Connector 16"/>
          <p:cNvCxnSpPr/>
          <p:nvPr/>
        </p:nvCxnSpPr>
        <p:spPr>
          <a:xfrm>
            <a:off x="457200" y="58674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57200" y="9906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914400" y="6169223"/>
            <a:ext cx="3733800" cy="307777"/>
          </a:xfrm>
          <a:prstGeom prst="rect">
            <a:avLst/>
          </a:prstGeom>
          <a:noFill/>
        </p:spPr>
        <p:txBody>
          <a:bodyPr wrap="square" rtlCol="0">
            <a:spAutoFit/>
          </a:bodyPr>
          <a:lstStyle/>
          <a:p>
            <a:r>
              <a:rPr lang="en-US" sz="1400" b="1" cap="small" dirty="0">
                <a:solidFill>
                  <a:srgbClr val="003399"/>
                </a:solidFill>
                <a:latin typeface="Rockwell" panose="02060603020205020403" pitchFamily="18" charset="0"/>
              </a:rPr>
              <a:t>I</a:t>
            </a:r>
            <a:r>
              <a:rPr lang="en-US" sz="1400" cap="small" dirty="0">
                <a:latin typeface="Rockwell" panose="02060603020205020403" pitchFamily="18" charset="0"/>
              </a:rPr>
              <a:t>nternational</a:t>
            </a:r>
            <a:r>
              <a:rPr lang="en-US" sz="1400" cap="small" dirty="0">
                <a:solidFill>
                  <a:srgbClr val="0000FF"/>
                </a:solidFill>
                <a:latin typeface="Rockwell" panose="02060603020205020403" pitchFamily="18" charset="0"/>
              </a:rPr>
              <a:t> </a:t>
            </a:r>
            <a:r>
              <a:rPr lang="en-US" sz="1400" b="1" cap="small" dirty="0">
                <a:solidFill>
                  <a:srgbClr val="003399"/>
                </a:solidFill>
                <a:latin typeface="Rockwell" panose="02060603020205020403" pitchFamily="18" charset="0"/>
              </a:rPr>
              <a:t>A</a:t>
            </a:r>
            <a:r>
              <a:rPr lang="en-US" sz="1400" cap="small" dirty="0">
                <a:latin typeface="Rockwell" panose="02060603020205020403" pitchFamily="18" charset="0"/>
              </a:rPr>
              <a:t>tomic </a:t>
            </a:r>
            <a:r>
              <a:rPr lang="en-US" sz="1400" b="1" cap="small" dirty="0">
                <a:solidFill>
                  <a:srgbClr val="003399"/>
                </a:solidFill>
                <a:latin typeface="Rockwell" panose="02060603020205020403" pitchFamily="18" charset="0"/>
              </a:rPr>
              <a:t>E</a:t>
            </a:r>
            <a:r>
              <a:rPr lang="en-US" sz="1400" cap="small" dirty="0">
                <a:latin typeface="Rockwell" panose="02060603020205020403" pitchFamily="18" charset="0"/>
              </a:rPr>
              <a:t>nergy </a:t>
            </a:r>
            <a:r>
              <a:rPr lang="en-US" sz="1400" b="1" cap="small" dirty="0">
                <a:solidFill>
                  <a:srgbClr val="003399"/>
                </a:solidFill>
                <a:latin typeface="Rockwell" panose="02060603020205020403" pitchFamily="18" charset="0"/>
              </a:rPr>
              <a:t>C</a:t>
            </a:r>
            <a:r>
              <a:rPr lang="en-US" sz="1400" cap="small" dirty="0">
                <a:latin typeface="Rockwell" panose="02060603020205020403" pitchFamily="18" charset="0"/>
              </a:rPr>
              <a:t>onsulting</a:t>
            </a:r>
            <a:endParaRPr lang="en-US" sz="1400" dirty="0">
              <a:latin typeface="Rockwell" panose="02060603020205020403" pitchFamily="18" charset="0"/>
            </a:endParaRPr>
          </a:p>
        </p:txBody>
      </p:sp>
    </p:spTree>
    <p:extLst>
      <p:ext uri="{BB962C8B-B14F-4D97-AF65-F5344CB8AC3E}">
        <p14:creationId xmlns:p14="http://schemas.microsoft.com/office/powerpoint/2010/main" val="2074805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1"/>
            <a:ext cx="9144000" cy="533399"/>
          </a:xfrm>
        </p:spPr>
        <p:txBody>
          <a:bodyPr>
            <a:normAutofit/>
          </a:bodyPr>
          <a:lstStyle/>
          <a:p>
            <a:r>
              <a:rPr lang="en-US" sz="2400" cap="small" dirty="0" smtClean="0">
                <a:latin typeface="Times New Roman" panose="02020603050405020304" pitchFamily="18" charset="0"/>
                <a:cs typeface="Times New Roman" panose="02020603050405020304" pitchFamily="18" charset="0"/>
              </a:rPr>
              <a:t>Quality of Bilateral Relationship</a:t>
            </a:r>
            <a:endParaRPr lang="en-US" sz="2400" cap="small"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43001"/>
            <a:ext cx="8229600" cy="4572000"/>
          </a:xfrm>
        </p:spPr>
        <p:txBody>
          <a:bodyPr>
            <a:normAutofit fontScale="92500" lnSpcReduction="20000"/>
          </a:bodyPr>
          <a:lstStyle/>
          <a:p>
            <a:pPr algn="just">
              <a:spcBef>
                <a:spcPts val="0"/>
              </a:spcBef>
              <a:spcAft>
                <a:spcPts val="1000"/>
              </a:spcAft>
              <a:buClr>
                <a:srgbClr val="003399"/>
              </a:buClr>
              <a:buSzPct val="110000"/>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Bipartisan Support for India is extremely high and fairly constant through the last 4 U.S. </a:t>
            </a:r>
            <a:r>
              <a:rPr lang="en-US" sz="1800" dirty="0" smtClean="0">
                <a:latin typeface="Times New Roman" panose="02020603050405020304" pitchFamily="18" charset="0"/>
                <a:cs typeface="Times New Roman" panose="02020603050405020304" pitchFamily="18" charset="0"/>
              </a:rPr>
              <a:t>Administrations</a:t>
            </a:r>
            <a:r>
              <a:rPr lang="en-US" sz="1600" dirty="0" smtClean="0">
                <a:latin typeface="Times New Roman" panose="02020603050405020304" pitchFamily="18" charset="0"/>
                <a:cs typeface="Times New Roman" panose="02020603050405020304" pitchFamily="18" charset="0"/>
              </a:rPr>
              <a:t> </a:t>
            </a:r>
            <a:endParaRPr lang="en-US" sz="1600" dirty="0" smtClean="0">
              <a:latin typeface="Times New Roman" panose="02020603050405020304" pitchFamily="18" charset="0"/>
              <a:cs typeface="Times New Roman" panose="02020603050405020304" pitchFamily="18" charset="0"/>
            </a:endParaRP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Common </a:t>
            </a:r>
            <a:r>
              <a:rPr lang="en-US" sz="1600" dirty="0" smtClean="0">
                <a:latin typeface="Times New Roman" panose="02020603050405020304" pitchFamily="18" charset="0"/>
                <a:cs typeface="Times New Roman" panose="02020603050405020304" pitchFamily="18" charset="0"/>
              </a:rPr>
              <a:t>Societal Values, External Threats, </a:t>
            </a:r>
            <a:r>
              <a:rPr lang="en-US" sz="1600" dirty="0" smtClean="0">
                <a:latin typeface="Times New Roman" panose="02020603050405020304" pitchFamily="18" charset="0"/>
                <a:cs typeface="Times New Roman" panose="02020603050405020304" pitchFamily="18" charset="0"/>
              </a:rPr>
              <a:t>and </a:t>
            </a:r>
            <a:r>
              <a:rPr lang="en-US" sz="1600" dirty="0" smtClean="0">
                <a:latin typeface="Times New Roman" panose="02020603050405020304" pitchFamily="18" charset="0"/>
                <a:cs typeface="Times New Roman" panose="02020603050405020304" pitchFamily="18" charset="0"/>
              </a:rPr>
              <a:t>Security Challenges</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U.S. Nuclear Security Strategy (NSS) December 2017: “We welcome India’s emergence as a leading global power and stronger strategic and defense partner”</a:t>
            </a:r>
            <a:endParaRPr lang="en-US" sz="1600" dirty="0" smtClean="0">
              <a:latin typeface="Times New Roman" panose="02020603050405020304" pitchFamily="18" charset="0"/>
              <a:cs typeface="Times New Roman" panose="02020603050405020304" pitchFamily="18" charset="0"/>
            </a:endParaRP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U.S. military renamed its “Pacific Command” to “Indo-Pacific Command”</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More joint naval, air and ground military exercises than with any other country</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Strategic linkups related to cyber security and global counter-terrorism</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“2+2 Ministerial Dialogue” initiated during the prior administration will </a:t>
            </a:r>
            <a:r>
              <a:rPr lang="en-US" sz="1600" dirty="0" smtClean="0">
                <a:latin typeface="Times New Roman" panose="02020603050405020304" pitchFamily="18" charset="0"/>
                <a:cs typeface="Times New Roman" panose="02020603050405020304" pitchFamily="18" charset="0"/>
              </a:rPr>
              <a:t>continue</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Only foreign country with a Caucus in the U.S. Senate</a:t>
            </a:r>
            <a:endParaRPr lang="en-US" sz="1600" dirty="0" smtClean="0">
              <a:latin typeface="Times New Roman" panose="02020603050405020304" pitchFamily="18" charset="0"/>
              <a:cs typeface="Times New Roman" panose="02020603050405020304" pitchFamily="18" charset="0"/>
            </a:endParaRPr>
          </a:p>
          <a:p>
            <a:pPr marL="1371600" lvl="2" indent="-457200">
              <a:spcBef>
                <a:spcPts val="0"/>
              </a:spcBef>
              <a:spcAft>
                <a:spcPts val="1000"/>
              </a:spcAft>
              <a:buClr>
                <a:srgbClr val="003399"/>
              </a:buClr>
              <a:buSzPct val="105000"/>
              <a:buNone/>
            </a:pPr>
            <a:endParaRPr lang="en-US" sz="1600" dirty="0">
              <a:latin typeface="Times New Roman" panose="02020603050405020304" pitchFamily="18" charset="0"/>
              <a:cs typeface="Times New Roman" panose="02020603050405020304" pitchFamily="18" charset="0"/>
            </a:endParaRPr>
          </a:p>
          <a:p>
            <a:pPr>
              <a:spcBef>
                <a:spcPts val="0"/>
              </a:spcBef>
              <a:spcAft>
                <a:spcPts val="1000"/>
              </a:spcAft>
              <a:buClr>
                <a:srgbClr val="003399"/>
              </a:buClr>
              <a:buSzPct val="110000"/>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Full Partnership,  however, has not been realized until now</a:t>
            </a:r>
          </a:p>
          <a:p>
            <a:pPr lvl="1">
              <a:spcBef>
                <a:spcPts val="0"/>
              </a:spcBef>
              <a:spcAft>
                <a:spcPts val="1000"/>
              </a:spcAft>
              <a:buClr>
                <a:srgbClr val="003399"/>
              </a:buClr>
              <a:buSzPct val="110000"/>
              <a:buFont typeface="Wingdings" pitchFamily="2" charset="2"/>
              <a:buChar char="Ø"/>
            </a:pPr>
            <a:r>
              <a:rPr lang="en-US" sz="1400" dirty="0" smtClean="0">
                <a:latin typeface="Times New Roman" panose="02020603050405020304" pitchFamily="18" charset="0"/>
                <a:cs typeface="Times New Roman" panose="02020603050405020304" pitchFamily="18" charset="0"/>
              </a:rPr>
              <a:t>    India is a 6000-year old </a:t>
            </a:r>
            <a:r>
              <a:rPr lang="en-US" sz="1400" dirty="0" err="1" smtClean="0">
                <a:latin typeface="Times New Roman" panose="02020603050405020304" pitchFamily="18" charset="0"/>
                <a:cs typeface="Times New Roman" panose="02020603050405020304" pitchFamily="18" charset="0"/>
              </a:rPr>
              <a:t>civilizational</a:t>
            </a:r>
            <a:r>
              <a:rPr lang="en-US" sz="1400" dirty="0" smtClean="0">
                <a:latin typeface="Times New Roman" panose="02020603050405020304" pitchFamily="18" charset="0"/>
                <a:cs typeface="Times New Roman" panose="02020603050405020304" pitchFamily="18" charset="0"/>
              </a:rPr>
              <a:t>  state</a:t>
            </a:r>
          </a:p>
          <a:p>
            <a:pPr lvl="1">
              <a:spcBef>
                <a:spcPts val="0"/>
              </a:spcBef>
              <a:spcAft>
                <a:spcPts val="1000"/>
              </a:spcAft>
              <a:buClr>
                <a:srgbClr val="003399"/>
              </a:buClr>
              <a:buSzPct val="110000"/>
              <a:buFont typeface="Wingdings" pitchFamily="2" charset="2"/>
              <a:buChar char="Ø"/>
            </a:pPr>
            <a:r>
              <a:rPr lang="en-US" sz="1400" dirty="0" smtClean="0">
                <a:latin typeface="Times New Roman" panose="02020603050405020304" pitchFamily="18" charset="0"/>
                <a:cs typeface="Times New Roman" panose="02020603050405020304" pitchFamily="18" charset="0"/>
              </a:rPr>
              <a:t>    India regained its freedom in 1947 after nearly 1000 years of foreign rule and domination </a:t>
            </a:r>
          </a:p>
          <a:p>
            <a:pPr lvl="1">
              <a:spcBef>
                <a:spcPts val="0"/>
              </a:spcBef>
              <a:spcAft>
                <a:spcPts val="1000"/>
              </a:spcAft>
              <a:buClr>
                <a:srgbClr val="003399"/>
              </a:buClr>
              <a:buSzPct val="110000"/>
              <a:buFont typeface="Wingdings" pitchFamily="2" charset="2"/>
              <a:buChar char="Ø"/>
            </a:pPr>
            <a:r>
              <a:rPr lang="en-US" sz="1400" dirty="0" smtClean="0">
                <a:latin typeface="Times New Roman" panose="02020603050405020304" pitchFamily="18" charset="0"/>
                <a:cs typeface="Times New Roman" panose="02020603050405020304" pitchFamily="18" charset="0"/>
              </a:rPr>
              <a:t>    “Strategic autonomy” is central to Indian policy making</a:t>
            </a:r>
          </a:p>
        </p:txBody>
      </p:sp>
      <p:grpSp>
        <p:nvGrpSpPr>
          <p:cNvPr id="4" name="Group 7"/>
          <p:cNvGrpSpPr/>
          <p:nvPr/>
        </p:nvGrpSpPr>
        <p:grpSpPr>
          <a:xfrm>
            <a:off x="228600" y="5943600"/>
            <a:ext cx="762000" cy="920889"/>
            <a:chOff x="381000" y="5867400"/>
            <a:chExt cx="762000" cy="920889"/>
          </a:xfrm>
        </p:grpSpPr>
        <p:pic>
          <p:nvPicPr>
            <p:cNvPr id="6" name="Picture 5"/>
            <p:cNvPicPr/>
            <p:nvPr/>
          </p:nvPicPr>
          <p:blipFill rotWithShape="1">
            <a:blip r:embed="rId2" cstate="print">
              <a:extLst>
                <a:ext uri="{28A0092B-C50C-407E-A947-70E740481C1C}">
                  <a14:useLocalDpi xmlns:a14="http://schemas.microsoft.com/office/drawing/2010/main" val="0"/>
                </a:ext>
              </a:extLst>
            </a:blip>
            <a:srcRect t="-1" b="13542"/>
            <a:stretch/>
          </p:blipFill>
          <p:spPr bwMode="auto">
            <a:xfrm>
              <a:off x="381000" y="5867400"/>
              <a:ext cx="762000" cy="679332"/>
            </a:xfrm>
            <a:prstGeom prst="rect">
              <a:avLst/>
            </a:prstGeom>
            <a:ln>
              <a:noFill/>
            </a:ln>
            <a:extLst>
              <a:ext uri="{53640926-AAD7-44D8-BBD7-CCE9431645EC}">
                <a14:shadowObscured xmlns:a14="http://schemas.microsoft.com/office/drawing/2010/main"/>
              </a:ext>
            </a:extLst>
          </p:spPr>
        </p:pic>
        <p:sp>
          <p:nvSpPr>
            <p:cNvPr id="7" name="TextBox 6"/>
            <p:cNvSpPr txBox="1"/>
            <p:nvPr/>
          </p:nvSpPr>
          <p:spPr>
            <a:xfrm>
              <a:off x="468630" y="6511290"/>
              <a:ext cx="597877" cy="276999"/>
            </a:xfrm>
            <a:prstGeom prst="rect">
              <a:avLst/>
            </a:prstGeom>
            <a:noFill/>
          </p:spPr>
          <p:txBody>
            <a:bodyPr wrap="square" rtlCol="0">
              <a:spAutoFit/>
            </a:bodyPr>
            <a:lstStyle/>
            <a:p>
              <a:pPr algn="ctr"/>
              <a:r>
                <a:rPr lang="en-US" sz="1200" b="1" dirty="0">
                  <a:solidFill>
                    <a:srgbClr val="003399"/>
                  </a:solidFill>
                  <a:latin typeface="Rockwell" panose="02060603020205020403" pitchFamily="18" charset="0"/>
                </a:rPr>
                <a:t>IAEC</a:t>
              </a:r>
              <a:endParaRPr lang="en-US" sz="1200" dirty="0">
                <a:solidFill>
                  <a:srgbClr val="003399"/>
                </a:solidFill>
                <a:latin typeface="Rockwell" panose="02060603020205020403" pitchFamily="18" charset="0"/>
              </a:endParaRPr>
            </a:p>
          </p:txBody>
        </p:sp>
      </p:grpSp>
      <p:sp>
        <p:nvSpPr>
          <p:cNvPr id="9" name="Slide Number Placeholder 8"/>
          <p:cNvSpPr>
            <a:spLocks noGrp="1"/>
          </p:cNvSpPr>
          <p:nvPr>
            <p:ph type="sldNum" sz="quarter" idx="12"/>
          </p:nvPr>
        </p:nvSpPr>
        <p:spPr>
          <a:xfrm>
            <a:off x="7543800" y="6096000"/>
            <a:ext cx="1143000" cy="396875"/>
          </a:xfrm>
        </p:spPr>
        <p:txBody>
          <a:bodyPr/>
          <a:lstStyle/>
          <a:p>
            <a:pPr algn="ctr"/>
            <a:r>
              <a:rPr lang="en-US" sz="1600" b="1" dirty="0" smtClean="0">
                <a:solidFill>
                  <a:srgbClr val="0070C0"/>
                </a:solidFill>
                <a:latin typeface="Times New Roman" panose="02020603050405020304" pitchFamily="18" charset="0"/>
                <a:cs typeface="Times New Roman" panose="02020603050405020304" pitchFamily="18" charset="0"/>
              </a:rPr>
              <a:t>Page </a:t>
            </a:r>
            <a:fld id="{09AA1733-BED7-49E3-BFE2-2560DD28F9CD}" type="slidenum">
              <a:rPr lang="en-US" sz="1400" b="1" smtClean="0">
                <a:solidFill>
                  <a:srgbClr val="0070C0"/>
                </a:solidFill>
                <a:latin typeface="Times New Roman" panose="02020603050405020304" pitchFamily="18" charset="0"/>
                <a:cs typeface="Times New Roman" panose="02020603050405020304" pitchFamily="18" charset="0"/>
              </a:rPr>
              <a:pPr algn="ctr"/>
              <a:t>2</a:t>
            </a:fld>
            <a:endParaRPr lang="en-US" sz="1400" b="1" dirty="0">
              <a:solidFill>
                <a:srgbClr val="0070C0"/>
              </a:solidFill>
              <a:latin typeface="Times New Roman" panose="02020603050405020304" pitchFamily="18" charset="0"/>
              <a:cs typeface="Times New Roman" panose="02020603050405020304" pitchFamily="18" charset="0"/>
            </a:endParaRPr>
          </a:p>
        </p:txBody>
      </p:sp>
      <p:cxnSp>
        <p:nvCxnSpPr>
          <p:cNvPr id="17" name="Straight Connector 16"/>
          <p:cNvCxnSpPr/>
          <p:nvPr/>
        </p:nvCxnSpPr>
        <p:spPr>
          <a:xfrm>
            <a:off x="457200" y="58674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57200" y="9906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914400" y="6169223"/>
            <a:ext cx="3733800" cy="307777"/>
          </a:xfrm>
          <a:prstGeom prst="rect">
            <a:avLst/>
          </a:prstGeom>
          <a:noFill/>
        </p:spPr>
        <p:txBody>
          <a:bodyPr wrap="square" rtlCol="0">
            <a:spAutoFit/>
          </a:bodyPr>
          <a:lstStyle/>
          <a:p>
            <a:r>
              <a:rPr lang="en-US" sz="1400" b="1" cap="small" dirty="0">
                <a:solidFill>
                  <a:srgbClr val="003399"/>
                </a:solidFill>
                <a:latin typeface="Rockwell" panose="02060603020205020403" pitchFamily="18" charset="0"/>
              </a:rPr>
              <a:t>I</a:t>
            </a:r>
            <a:r>
              <a:rPr lang="en-US" sz="1400" cap="small" dirty="0">
                <a:latin typeface="Rockwell" panose="02060603020205020403" pitchFamily="18" charset="0"/>
              </a:rPr>
              <a:t>nternational</a:t>
            </a:r>
            <a:r>
              <a:rPr lang="en-US" sz="1400" cap="small" dirty="0">
                <a:solidFill>
                  <a:srgbClr val="0000FF"/>
                </a:solidFill>
                <a:latin typeface="Rockwell" panose="02060603020205020403" pitchFamily="18" charset="0"/>
              </a:rPr>
              <a:t> </a:t>
            </a:r>
            <a:r>
              <a:rPr lang="en-US" sz="1400" b="1" cap="small" dirty="0">
                <a:solidFill>
                  <a:srgbClr val="003399"/>
                </a:solidFill>
                <a:latin typeface="Rockwell" panose="02060603020205020403" pitchFamily="18" charset="0"/>
              </a:rPr>
              <a:t>A</a:t>
            </a:r>
            <a:r>
              <a:rPr lang="en-US" sz="1400" cap="small" dirty="0">
                <a:latin typeface="Rockwell" panose="02060603020205020403" pitchFamily="18" charset="0"/>
              </a:rPr>
              <a:t>tomic </a:t>
            </a:r>
            <a:r>
              <a:rPr lang="en-US" sz="1400" b="1" cap="small" dirty="0">
                <a:solidFill>
                  <a:srgbClr val="003399"/>
                </a:solidFill>
                <a:latin typeface="Rockwell" panose="02060603020205020403" pitchFamily="18" charset="0"/>
              </a:rPr>
              <a:t>E</a:t>
            </a:r>
            <a:r>
              <a:rPr lang="en-US" sz="1400" cap="small" dirty="0">
                <a:latin typeface="Rockwell" panose="02060603020205020403" pitchFamily="18" charset="0"/>
              </a:rPr>
              <a:t>nergy </a:t>
            </a:r>
            <a:r>
              <a:rPr lang="en-US" sz="1400" b="1" cap="small" dirty="0">
                <a:solidFill>
                  <a:srgbClr val="003399"/>
                </a:solidFill>
                <a:latin typeface="Rockwell" panose="02060603020205020403" pitchFamily="18" charset="0"/>
              </a:rPr>
              <a:t>C</a:t>
            </a:r>
            <a:r>
              <a:rPr lang="en-US" sz="1400" cap="small" dirty="0">
                <a:latin typeface="Rockwell" panose="02060603020205020403" pitchFamily="18" charset="0"/>
              </a:rPr>
              <a:t>onsulting</a:t>
            </a:r>
            <a:endParaRPr lang="en-US" sz="1400" dirty="0">
              <a:latin typeface="Rockwell" panose="02060603020205020403" pitchFamily="18" charset="0"/>
            </a:endParaRPr>
          </a:p>
        </p:txBody>
      </p:sp>
    </p:spTree>
    <p:extLst>
      <p:ext uri="{BB962C8B-B14F-4D97-AF65-F5344CB8AC3E}">
        <p14:creationId xmlns:p14="http://schemas.microsoft.com/office/powerpoint/2010/main" val="2074805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1"/>
            <a:ext cx="9144000" cy="533399"/>
          </a:xfrm>
        </p:spPr>
        <p:txBody>
          <a:bodyPr>
            <a:normAutofit/>
          </a:bodyPr>
          <a:lstStyle/>
          <a:p>
            <a:r>
              <a:rPr lang="en-US" sz="2400" cap="small" dirty="0" smtClean="0">
                <a:latin typeface="Times New Roman" panose="02020603050405020304" pitchFamily="18" charset="0"/>
                <a:cs typeface="Times New Roman" panose="02020603050405020304" pitchFamily="18" charset="0"/>
              </a:rPr>
              <a:t>Top Level G-to-G Interactions Pertaining to Nuclear Energy</a:t>
            </a:r>
            <a:endParaRPr lang="en-US" sz="2400" cap="small"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43001"/>
            <a:ext cx="8229600" cy="4572000"/>
          </a:xfrm>
        </p:spPr>
        <p:txBody>
          <a:bodyPr>
            <a:normAutofit fontScale="92500" lnSpcReduction="20000"/>
          </a:bodyPr>
          <a:lstStyle/>
          <a:p>
            <a:pPr algn="just">
              <a:spcBef>
                <a:spcPts val="0"/>
              </a:spcBef>
              <a:spcAft>
                <a:spcPts val="1000"/>
              </a:spcAft>
              <a:buClr>
                <a:srgbClr val="003399"/>
              </a:buClr>
              <a:buSzPct val="110000"/>
            </a:pPr>
            <a:r>
              <a:rPr lang="en-US" sz="1800" dirty="0" smtClean="0">
                <a:latin typeface="Times New Roman" panose="02020603050405020304" pitchFamily="18" charset="0"/>
                <a:cs typeface="Times New Roman" panose="02020603050405020304" pitchFamily="18" charset="0"/>
              </a:rPr>
              <a:t>President Trump invited Prime Minister </a:t>
            </a:r>
            <a:r>
              <a:rPr lang="en-US" sz="1800" dirty="0" err="1" smtClean="0">
                <a:latin typeface="Times New Roman" panose="02020603050405020304" pitchFamily="18" charset="0"/>
                <a:cs typeface="Times New Roman" panose="02020603050405020304" pitchFamily="18" charset="0"/>
              </a:rPr>
              <a:t>Modi</a:t>
            </a:r>
            <a:r>
              <a:rPr lang="en-US" sz="1800" dirty="0" smtClean="0">
                <a:latin typeface="Times New Roman" panose="02020603050405020304" pitchFamily="18" charset="0"/>
                <a:cs typeface="Times New Roman" panose="02020603050405020304" pitchFamily="18" charset="0"/>
              </a:rPr>
              <a:t> to White House on June 26, 2017</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Announced a U.S. – India Strategic Energy Partnership Dialogue</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Framework and WG’s established</a:t>
            </a:r>
            <a:endParaRPr lang="en-US" sz="1800" dirty="0" smtClean="0">
              <a:latin typeface="Times New Roman" panose="02020603050405020304" pitchFamily="18" charset="0"/>
              <a:cs typeface="Times New Roman" panose="02020603050405020304" pitchFamily="18" charset="0"/>
            </a:endParaRPr>
          </a:p>
          <a:p>
            <a:pPr algn="just">
              <a:spcBef>
                <a:spcPts val="0"/>
              </a:spcBef>
              <a:spcAft>
                <a:spcPts val="1000"/>
              </a:spcAft>
              <a:buClr>
                <a:srgbClr val="003399"/>
              </a:buClr>
              <a:buSzPct val="110000"/>
              <a:buFont typeface="Wingdings" panose="05000000000000000000" pitchFamily="2" charset="2"/>
              <a:buChar char="§"/>
            </a:pPr>
            <a:r>
              <a:rPr lang="en-US" sz="2000" dirty="0" smtClean="0">
                <a:latin typeface="Times New Roman" panose="02020603050405020304" pitchFamily="18" charset="0"/>
                <a:cs typeface="Times New Roman" panose="02020603050405020304" pitchFamily="18" charset="0"/>
              </a:rPr>
              <a:t>DO</a:t>
            </a:r>
            <a:r>
              <a:rPr lang="en-US" sz="1800" dirty="0" smtClean="0">
                <a:latin typeface="Times New Roman" panose="02020603050405020304" pitchFamily="18" charset="0"/>
                <a:cs typeface="Times New Roman" panose="02020603050405020304" pitchFamily="18" charset="0"/>
              </a:rPr>
              <a:t>E Secretary Rick Perry visited New Delhi on 17 April 2018</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Accompanied by Mark </a:t>
            </a:r>
            <a:r>
              <a:rPr lang="en-US" sz="1600" dirty="0" err="1" smtClean="0">
                <a:latin typeface="Times New Roman" panose="02020603050405020304" pitchFamily="18" charset="0"/>
                <a:cs typeface="Times New Roman" panose="02020603050405020304" pitchFamily="18" charset="0"/>
              </a:rPr>
              <a:t>Menezes</a:t>
            </a:r>
            <a:r>
              <a:rPr lang="en-US" sz="1600" dirty="0" smtClean="0">
                <a:latin typeface="Times New Roman" panose="02020603050405020304" pitchFamily="18" charset="0"/>
                <a:cs typeface="Times New Roman" panose="02020603050405020304" pitchFamily="18" charset="0"/>
              </a:rPr>
              <a:t>, Under-Secretary</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Continuation of the Strategic Energy Dialogue</a:t>
            </a:r>
          </a:p>
          <a:p>
            <a:pPr marL="1371600" lvl="2" indent="-457200" algn="just">
              <a:spcBef>
                <a:spcPts val="0"/>
              </a:spcBef>
              <a:spcAft>
                <a:spcPts val="1000"/>
              </a:spcAft>
              <a:buClr>
                <a:srgbClr val="003399"/>
              </a:buClr>
              <a:buSzPct val="105000"/>
              <a:buFont typeface="Courier New" panose="02070309020205020404" pitchFamily="49" charset="0"/>
              <a:buChar char="o"/>
            </a:pPr>
            <a:r>
              <a:rPr lang="en-US" sz="1600" dirty="0" smtClean="0">
                <a:latin typeface="Times New Roman" panose="02020603050405020304" pitchFamily="18" charset="0"/>
                <a:cs typeface="Times New Roman" panose="02020603050405020304" pitchFamily="18" charset="0"/>
              </a:rPr>
              <a:t>Mega commercial contracts related  to sale of U.S. energy to India  signed</a:t>
            </a:r>
            <a:endParaRPr lang="en-US" sz="1600" dirty="0">
              <a:latin typeface="Times New Roman" panose="02020603050405020304" pitchFamily="18" charset="0"/>
              <a:cs typeface="Times New Roman" panose="02020603050405020304" pitchFamily="18" charset="0"/>
            </a:endParaRPr>
          </a:p>
          <a:p>
            <a:pPr>
              <a:spcBef>
                <a:spcPts val="0"/>
              </a:spcBef>
              <a:spcAft>
                <a:spcPts val="1000"/>
              </a:spcAft>
              <a:buClr>
                <a:srgbClr val="003399"/>
              </a:buClr>
              <a:buSzPct val="110000"/>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Westinghouse received full endorsement from the Secretary during the visit</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U.S. reactors and nuclear vendors  outperform the competition</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Hopes for early closure on the sale of AP-1000</a:t>
            </a:r>
          </a:p>
          <a:p>
            <a:pPr>
              <a:spcBef>
                <a:spcPts val="0"/>
              </a:spcBef>
              <a:spcAft>
                <a:spcPts val="1000"/>
              </a:spcAft>
              <a:buClr>
                <a:srgbClr val="003399"/>
              </a:buClr>
              <a:buSzPct val="110000"/>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FLASHBACK: First Nuclear Security Summit (NSS) held in Washington in April 2010</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India announced establishment of Global Centre for Nuclear Energy Partnership (GCNEP) to be set up near New Delhi. A Joint Working Group was set up with DOE/NNSA</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DOE Office of Defense Nuclear Non-proliferation (DNN) visited India in August 2015 to assess progress in the project. Another Working Group meeting held in 2017</a:t>
            </a:r>
          </a:p>
        </p:txBody>
      </p:sp>
      <p:grpSp>
        <p:nvGrpSpPr>
          <p:cNvPr id="8" name="Group 7"/>
          <p:cNvGrpSpPr/>
          <p:nvPr/>
        </p:nvGrpSpPr>
        <p:grpSpPr>
          <a:xfrm>
            <a:off x="228600" y="5943600"/>
            <a:ext cx="762000" cy="920889"/>
            <a:chOff x="381000" y="5867400"/>
            <a:chExt cx="762000" cy="920889"/>
          </a:xfrm>
        </p:grpSpPr>
        <p:pic>
          <p:nvPicPr>
            <p:cNvPr id="6" name="Picture 5"/>
            <p:cNvPicPr/>
            <p:nvPr/>
          </p:nvPicPr>
          <p:blipFill rotWithShape="1">
            <a:blip r:embed="rId2" cstate="print">
              <a:extLst>
                <a:ext uri="{28A0092B-C50C-407E-A947-70E740481C1C}">
                  <a14:useLocalDpi xmlns:a14="http://schemas.microsoft.com/office/drawing/2010/main" val="0"/>
                </a:ext>
              </a:extLst>
            </a:blip>
            <a:srcRect t="-1" b="13542"/>
            <a:stretch/>
          </p:blipFill>
          <p:spPr bwMode="auto">
            <a:xfrm>
              <a:off x="381000" y="5867400"/>
              <a:ext cx="762000" cy="679332"/>
            </a:xfrm>
            <a:prstGeom prst="rect">
              <a:avLst/>
            </a:prstGeom>
            <a:ln>
              <a:noFill/>
            </a:ln>
            <a:extLst>
              <a:ext uri="{53640926-AAD7-44D8-BBD7-CCE9431645EC}">
                <a14:shadowObscured xmlns:a14="http://schemas.microsoft.com/office/drawing/2010/main"/>
              </a:ext>
            </a:extLst>
          </p:spPr>
        </p:pic>
        <p:sp>
          <p:nvSpPr>
            <p:cNvPr id="7" name="TextBox 6"/>
            <p:cNvSpPr txBox="1"/>
            <p:nvPr/>
          </p:nvSpPr>
          <p:spPr>
            <a:xfrm>
              <a:off x="468630" y="6511290"/>
              <a:ext cx="597877" cy="276999"/>
            </a:xfrm>
            <a:prstGeom prst="rect">
              <a:avLst/>
            </a:prstGeom>
            <a:noFill/>
          </p:spPr>
          <p:txBody>
            <a:bodyPr wrap="square" rtlCol="0">
              <a:spAutoFit/>
            </a:bodyPr>
            <a:lstStyle/>
            <a:p>
              <a:pPr algn="ctr"/>
              <a:r>
                <a:rPr lang="en-US" sz="1200" b="1" dirty="0">
                  <a:solidFill>
                    <a:srgbClr val="003399"/>
                  </a:solidFill>
                  <a:latin typeface="Rockwell" panose="02060603020205020403" pitchFamily="18" charset="0"/>
                </a:rPr>
                <a:t>IAEC</a:t>
              </a:r>
              <a:endParaRPr lang="en-US" sz="1200" dirty="0">
                <a:solidFill>
                  <a:srgbClr val="003399"/>
                </a:solidFill>
                <a:latin typeface="Rockwell" panose="02060603020205020403" pitchFamily="18" charset="0"/>
              </a:endParaRPr>
            </a:p>
          </p:txBody>
        </p:sp>
      </p:grpSp>
      <p:sp>
        <p:nvSpPr>
          <p:cNvPr id="9" name="Slide Number Placeholder 8"/>
          <p:cNvSpPr>
            <a:spLocks noGrp="1"/>
          </p:cNvSpPr>
          <p:nvPr>
            <p:ph type="sldNum" sz="quarter" idx="12"/>
          </p:nvPr>
        </p:nvSpPr>
        <p:spPr>
          <a:xfrm>
            <a:off x="7543800" y="6096000"/>
            <a:ext cx="1143000" cy="396875"/>
          </a:xfrm>
        </p:spPr>
        <p:txBody>
          <a:bodyPr/>
          <a:lstStyle/>
          <a:p>
            <a:pPr algn="ctr"/>
            <a:r>
              <a:rPr lang="en-US" sz="1600" b="1" dirty="0" smtClean="0">
                <a:solidFill>
                  <a:srgbClr val="0070C0"/>
                </a:solidFill>
                <a:latin typeface="Times New Roman" panose="02020603050405020304" pitchFamily="18" charset="0"/>
                <a:cs typeface="Times New Roman" panose="02020603050405020304" pitchFamily="18" charset="0"/>
              </a:rPr>
              <a:t>Page </a:t>
            </a:r>
            <a:fld id="{09AA1733-BED7-49E3-BFE2-2560DD28F9CD}" type="slidenum">
              <a:rPr lang="en-US" sz="1400" b="1" smtClean="0">
                <a:solidFill>
                  <a:srgbClr val="0070C0"/>
                </a:solidFill>
                <a:latin typeface="Times New Roman" panose="02020603050405020304" pitchFamily="18" charset="0"/>
                <a:cs typeface="Times New Roman" panose="02020603050405020304" pitchFamily="18" charset="0"/>
              </a:rPr>
              <a:pPr algn="ctr"/>
              <a:t>3</a:t>
            </a:fld>
            <a:endParaRPr lang="en-US" sz="1400" b="1" dirty="0">
              <a:solidFill>
                <a:srgbClr val="0070C0"/>
              </a:solidFill>
              <a:latin typeface="Times New Roman" panose="02020603050405020304" pitchFamily="18" charset="0"/>
              <a:cs typeface="Times New Roman" panose="02020603050405020304" pitchFamily="18" charset="0"/>
            </a:endParaRPr>
          </a:p>
        </p:txBody>
      </p:sp>
      <p:cxnSp>
        <p:nvCxnSpPr>
          <p:cNvPr id="17" name="Straight Connector 16"/>
          <p:cNvCxnSpPr/>
          <p:nvPr/>
        </p:nvCxnSpPr>
        <p:spPr>
          <a:xfrm>
            <a:off x="457200" y="58674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57200" y="9906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914400" y="6169223"/>
            <a:ext cx="3733800" cy="307777"/>
          </a:xfrm>
          <a:prstGeom prst="rect">
            <a:avLst/>
          </a:prstGeom>
          <a:noFill/>
        </p:spPr>
        <p:txBody>
          <a:bodyPr wrap="square" rtlCol="0">
            <a:spAutoFit/>
          </a:bodyPr>
          <a:lstStyle/>
          <a:p>
            <a:r>
              <a:rPr lang="en-US" sz="1400" b="1" cap="small" dirty="0">
                <a:solidFill>
                  <a:srgbClr val="003399"/>
                </a:solidFill>
                <a:latin typeface="Rockwell" panose="02060603020205020403" pitchFamily="18" charset="0"/>
              </a:rPr>
              <a:t>I</a:t>
            </a:r>
            <a:r>
              <a:rPr lang="en-US" sz="1400" cap="small" dirty="0">
                <a:latin typeface="Rockwell" panose="02060603020205020403" pitchFamily="18" charset="0"/>
              </a:rPr>
              <a:t>nternational</a:t>
            </a:r>
            <a:r>
              <a:rPr lang="en-US" sz="1400" cap="small" dirty="0">
                <a:solidFill>
                  <a:srgbClr val="0000FF"/>
                </a:solidFill>
                <a:latin typeface="Rockwell" panose="02060603020205020403" pitchFamily="18" charset="0"/>
              </a:rPr>
              <a:t> </a:t>
            </a:r>
            <a:r>
              <a:rPr lang="en-US" sz="1400" b="1" cap="small" dirty="0">
                <a:solidFill>
                  <a:srgbClr val="003399"/>
                </a:solidFill>
                <a:latin typeface="Rockwell" panose="02060603020205020403" pitchFamily="18" charset="0"/>
              </a:rPr>
              <a:t>A</a:t>
            </a:r>
            <a:r>
              <a:rPr lang="en-US" sz="1400" cap="small" dirty="0">
                <a:latin typeface="Rockwell" panose="02060603020205020403" pitchFamily="18" charset="0"/>
              </a:rPr>
              <a:t>tomic </a:t>
            </a:r>
            <a:r>
              <a:rPr lang="en-US" sz="1400" b="1" cap="small" dirty="0">
                <a:solidFill>
                  <a:srgbClr val="003399"/>
                </a:solidFill>
                <a:latin typeface="Rockwell" panose="02060603020205020403" pitchFamily="18" charset="0"/>
              </a:rPr>
              <a:t>E</a:t>
            </a:r>
            <a:r>
              <a:rPr lang="en-US" sz="1400" cap="small" dirty="0">
                <a:latin typeface="Rockwell" panose="02060603020205020403" pitchFamily="18" charset="0"/>
              </a:rPr>
              <a:t>nergy </a:t>
            </a:r>
            <a:r>
              <a:rPr lang="en-US" sz="1400" b="1" cap="small" dirty="0">
                <a:solidFill>
                  <a:srgbClr val="003399"/>
                </a:solidFill>
                <a:latin typeface="Rockwell" panose="02060603020205020403" pitchFamily="18" charset="0"/>
              </a:rPr>
              <a:t>C</a:t>
            </a:r>
            <a:r>
              <a:rPr lang="en-US" sz="1400" cap="small" dirty="0">
                <a:latin typeface="Rockwell" panose="02060603020205020403" pitchFamily="18" charset="0"/>
              </a:rPr>
              <a:t>onsulting</a:t>
            </a:r>
            <a:endParaRPr lang="en-US" sz="1400" dirty="0">
              <a:latin typeface="Rockwell" panose="02060603020205020403" pitchFamily="18" charset="0"/>
            </a:endParaRPr>
          </a:p>
        </p:txBody>
      </p:sp>
    </p:spTree>
    <p:extLst>
      <p:ext uri="{BB962C8B-B14F-4D97-AF65-F5344CB8AC3E}">
        <p14:creationId xmlns:p14="http://schemas.microsoft.com/office/powerpoint/2010/main" val="2074805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1"/>
            <a:ext cx="9144000" cy="533399"/>
          </a:xfrm>
        </p:spPr>
        <p:txBody>
          <a:bodyPr>
            <a:normAutofit/>
          </a:bodyPr>
          <a:lstStyle/>
          <a:p>
            <a:r>
              <a:rPr lang="en-US" sz="2400" dirty="0" smtClean="0">
                <a:latin typeface="Times New Roman" pitchFamily="18" charset="0"/>
                <a:cs typeface="Times New Roman" pitchFamily="18" charset="0"/>
              </a:rPr>
              <a:t>India’s Nuclear Energy Program - Background</a:t>
            </a:r>
            <a:endParaRPr lang="en-US" sz="2400" cap="small"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43001"/>
            <a:ext cx="8229600" cy="4572000"/>
          </a:xfrm>
        </p:spPr>
        <p:txBody>
          <a:bodyPr>
            <a:normAutofit fontScale="70000" lnSpcReduction="20000"/>
          </a:bodyPr>
          <a:lstStyle/>
          <a:p>
            <a:r>
              <a:rPr lang="en-US" dirty="0" smtClean="0">
                <a:latin typeface="Times New Roman" pitchFamily="18" charset="0"/>
                <a:cs typeface="Times New Roman" pitchFamily="18" charset="0"/>
              </a:rPr>
              <a:t>Nuclear Energy received significant boost following the 2015 Paris Climate Accord</a:t>
            </a:r>
          </a:p>
          <a:p>
            <a:pPr lvl="1">
              <a:buFont typeface="Wingdings" pitchFamily="2" charset="2"/>
              <a:buChar char="Ø"/>
            </a:pPr>
            <a:r>
              <a:rPr lang="en-US" dirty="0" smtClean="0">
                <a:latin typeface="Times New Roman" pitchFamily="18" charset="0"/>
                <a:cs typeface="Times New Roman" pitchFamily="18" charset="0"/>
              </a:rPr>
              <a:t>India has committed to reducing CO2 emissions relative to its GDP by one-third by 2030 </a:t>
            </a:r>
          </a:p>
          <a:p>
            <a:pPr lvl="1">
              <a:buFont typeface="Wingdings" pitchFamily="2" charset="2"/>
              <a:buChar char="Ø"/>
            </a:pPr>
            <a:r>
              <a:rPr lang="en-US" dirty="0" smtClean="0">
                <a:latin typeface="Times New Roman" pitchFamily="18" charset="0"/>
                <a:cs typeface="Times New Roman" pitchFamily="18" charset="0"/>
              </a:rPr>
              <a:t>India is aiming for nuclear energy to provide 25% of electricity needs by 2050 (current share is under 3%) </a:t>
            </a:r>
          </a:p>
          <a:p>
            <a:r>
              <a:rPr lang="en-US" dirty="0" smtClean="0">
                <a:latin typeface="Times New Roman" pitchFamily="18" charset="0"/>
                <a:cs typeface="Times New Roman" pitchFamily="18" charset="0"/>
              </a:rPr>
              <a:t>India is the third largest generator of electricity in the world. In 2016, the total generation was 1,423 </a:t>
            </a:r>
            <a:r>
              <a:rPr lang="en-US" dirty="0" err="1" smtClean="0">
                <a:latin typeface="Times New Roman" pitchFamily="18" charset="0"/>
                <a:cs typeface="Times New Roman" pitchFamily="18" charset="0"/>
              </a:rPr>
              <a:t>TWh</a:t>
            </a:r>
            <a:r>
              <a:rPr lang="en-US" dirty="0" smtClean="0">
                <a:latin typeface="Times New Roman" pitchFamily="18" charset="0"/>
                <a:cs typeface="Times New Roman" pitchFamily="18" charset="0"/>
              </a:rPr>
              <a:t>. The installed production capacity is 334 </a:t>
            </a:r>
            <a:r>
              <a:rPr lang="en-US" dirty="0" err="1" smtClean="0">
                <a:latin typeface="Times New Roman" pitchFamily="18" charset="0"/>
                <a:cs typeface="Times New Roman" pitchFamily="18" charset="0"/>
              </a:rPr>
              <a:t>GWe</a:t>
            </a:r>
            <a:r>
              <a:rPr lang="en-US" dirty="0" smtClean="0">
                <a:latin typeface="Times New Roman" pitchFamily="18" charset="0"/>
                <a:cs typeface="Times New Roman" pitchFamily="18" charset="0"/>
              </a:rPr>
              <a:t> (2016), world’s 5</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largest</a:t>
            </a:r>
          </a:p>
          <a:p>
            <a:pPr lvl="1">
              <a:buFont typeface="Wingdings" pitchFamily="2" charset="2"/>
              <a:buChar char="Ø"/>
            </a:pPr>
            <a:r>
              <a:rPr lang="en-US" dirty="0" smtClean="0">
                <a:latin typeface="Times New Roman" pitchFamily="18" charset="0"/>
                <a:cs typeface="Times New Roman" pitchFamily="18" charset="0"/>
              </a:rPr>
              <a:t>However, nearly 24% of its people still do not have any access to electricity</a:t>
            </a:r>
          </a:p>
          <a:p>
            <a:pPr lvl="1">
              <a:buFont typeface="Wingdings" pitchFamily="2" charset="2"/>
              <a:buChar char="Ø"/>
            </a:pPr>
            <a:r>
              <a:rPr lang="en-US" dirty="0" smtClean="0">
                <a:latin typeface="Times New Roman" pitchFamily="18" charset="0"/>
                <a:cs typeface="Times New Roman" pitchFamily="18" charset="0"/>
              </a:rPr>
              <a:t>India’s GDP will grow 7.2% in 2017 and 7.7% in 2018 (International Monetary Fund)</a:t>
            </a:r>
          </a:p>
          <a:p>
            <a:r>
              <a:rPr lang="en-US" dirty="0" smtClean="0">
                <a:latin typeface="Times New Roman" pitchFamily="18" charset="0"/>
                <a:cs typeface="Times New Roman" pitchFamily="18" charset="0"/>
              </a:rPr>
              <a:t>India will add 100 </a:t>
            </a:r>
            <a:r>
              <a:rPr lang="en-US" dirty="0" err="1" smtClean="0">
                <a:latin typeface="Times New Roman" pitchFamily="18" charset="0"/>
                <a:cs typeface="Times New Roman" pitchFamily="18" charset="0"/>
              </a:rPr>
              <a:t>GWe</a:t>
            </a:r>
            <a:r>
              <a:rPr lang="en-US" dirty="0" smtClean="0">
                <a:latin typeface="Times New Roman" pitchFamily="18" charset="0"/>
                <a:cs typeface="Times New Roman" pitchFamily="18" charset="0"/>
              </a:rPr>
              <a:t> of power between 2017-2022. The share of nuclear energy will be 6.7 </a:t>
            </a:r>
            <a:r>
              <a:rPr lang="en-US" dirty="0" err="1" smtClean="0">
                <a:latin typeface="Times New Roman" pitchFamily="18" charset="0"/>
                <a:cs typeface="Times New Roman" pitchFamily="18" charset="0"/>
              </a:rPr>
              <a:t>GWe</a:t>
            </a:r>
            <a:endParaRPr lang="en-US" sz="1800" dirty="0" smtClean="0">
              <a:latin typeface="Times New Roman" panose="02020603050405020304" pitchFamily="18" charset="0"/>
              <a:cs typeface="Times New Roman" panose="02020603050405020304" pitchFamily="18" charset="0"/>
            </a:endParaRPr>
          </a:p>
        </p:txBody>
      </p:sp>
      <p:grpSp>
        <p:nvGrpSpPr>
          <p:cNvPr id="4" name="Group 7"/>
          <p:cNvGrpSpPr/>
          <p:nvPr/>
        </p:nvGrpSpPr>
        <p:grpSpPr>
          <a:xfrm>
            <a:off x="228600" y="5943600"/>
            <a:ext cx="762000" cy="920889"/>
            <a:chOff x="381000" y="5867400"/>
            <a:chExt cx="762000" cy="920889"/>
          </a:xfrm>
        </p:grpSpPr>
        <p:pic>
          <p:nvPicPr>
            <p:cNvPr id="6" name="Picture 5"/>
            <p:cNvPicPr/>
            <p:nvPr/>
          </p:nvPicPr>
          <p:blipFill rotWithShape="1">
            <a:blip r:embed="rId2" cstate="print">
              <a:extLst>
                <a:ext uri="{28A0092B-C50C-407E-A947-70E740481C1C}">
                  <a14:useLocalDpi xmlns:a14="http://schemas.microsoft.com/office/drawing/2010/main" val="0"/>
                </a:ext>
              </a:extLst>
            </a:blip>
            <a:srcRect t="-1" b="13542"/>
            <a:stretch/>
          </p:blipFill>
          <p:spPr bwMode="auto">
            <a:xfrm>
              <a:off x="381000" y="5867400"/>
              <a:ext cx="762000" cy="679332"/>
            </a:xfrm>
            <a:prstGeom prst="rect">
              <a:avLst/>
            </a:prstGeom>
            <a:ln>
              <a:noFill/>
            </a:ln>
            <a:extLst>
              <a:ext uri="{53640926-AAD7-44D8-BBD7-CCE9431645EC}">
                <a14:shadowObscured xmlns:a14="http://schemas.microsoft.com/office/drawing/2010/main"/>
              </a:ext>
            </a:extLst>
          </p:spPr>
        </p:pic>
        <p:sp>
          <p:nvSpPr>
            <p:cNvPr id="7" name="TextBox 6"/>
            <p:cNvSpPr txBox="1"/>
            <p:nvPr/>
          </p:nvSpPr>
          <p:spPr>
            <a:xfrm>
              <a:off x="468630" y="6511290"/>
              <a:ext cx="597877" cy="276999"/>
            </a:xfrm>
            <a:prstGeom prst="rect">
              <a:avLst/>
            </a:prstGeom>
            <a:noFill/>
          </p:spPr>
          <p:txBody>
            <a:bodyPr wrap="square" rtlCol="0">
              <a:spAutoFit/>
            </a:bodyPr>
            <a:lstStyle/>
            <a:p>
              <a:pPr algn="ctr"/>
              <a:r>
                <a:rPr lang="en-US" sz="1200" b="1" dirty="0">
                  <a:solidFill>
                    <a:srgbClr val="003399"/>
                  </a:solidFill>
                  <a:latin typeface="Rockwell" panose="02060603020205020403" pitchFamily="18" charset="0"/>
                </a:rPr>
                <a:t>IAEC</a:t>
              </a:r>
              <a:endParaRPr lang="en-US" sz="1200" dirty="0">
                <a:solidFill>
                  <a:srgbClr val="003399"/>
                </a:solidFill>
                <a:latin typeface="Rockwell" panose="02060603020205020403" pitchFamily="18" charset="0"/>
              </a:endParaRPr>
            </a:p>
          </p:txBody>
        </p:sp>
      </p:grpSp>
      <p:sp>
        <p:nvSpPr>
          <p:cNvPr id="9" name="Slide Number Placeholder 8"/>
          <p:cNvSpPr>
            <a:spLocks noGrp="1"/>
          </p:cNvSpPr>
          <p:nvPr>
            <p:ph type="sldNum" sz="quarter" idx="12"/>
          </p:nvPr>
        </p:nvSpPr>
        <p:spPr>
          <a:xfrm>
            <a:off x="7543800" y="6096000"/>
            <a:ext cx="1143000" cy="396875"/>
          </a:xfrm>
        </p:spPr>
        <p:txBody>
          <a:bodyPr/>
          <a:lstStyle/>
          <a:p>
            <a:pPr algn="ctr"/>
            <a:r>
              <a:rPr lang="en-US" sz="1600" b="1" dirty="0" smtClean="0">
                <a:solidFill>
                  <a:srgbClr val="0070C0"/>
                </a:solidFill>
                <a:latin typeface="Times New Roman" panose="02020603050405020304" pitchFamily="18" charset="0"/>
                <a:cs typeface="Times New Roman" panose="02020603050405020304" pitchFamily="18" charset="0"/>
              </a:rPr>
              <a:t>Page </a:t>
            </a:r>
            <a:fld id="{09AA1733-BED7-49E3-BFE2-2560DD28F9CD}" type="slidenum">
              <a:rPr lang="en-US" sz="1400" b="1" smtClean="0">
                <a:solidFill>
                  <a:srgbClr val="0070C0"/>
                </a:solidFill>
                <a:latin typeface="Times New Roman" panose="02020603050405020304" pitchFamily="18" charset="0"/>
                <a:cs typeface="Times New Roman" panose="02020603050405020304" pitchFamily="18" charset="0"/>
              </a:rPr>
              <a:pPr algn="ctr"/>
              <a:t>4</a:t>
            </a:fld>
            <a:endParaRPr lang="en-US" sz="1400" b="1" dirty="0">
              <a:solidFill>
                <a:srgbClr val="0070C0"/>
              </a:solidFill>
              <a:latin typeface="Times New Roman" panose="02020603050405020304" pitchFamily="18" charset="0"/>
              <a:cs typeface="Times New Roman" panose="02020603050405020304" pitchFamily="18" charset="0"/>
            </a:endParaRPr>
          </a:p>
        </p:txBody>
      </p:sp>
      <p:cxnSp>
        <p:nvCxnSpPr>
          <p:cNvPr id="17" name="Straight Connector 16"/>
          <p:cNvCxnSpPr/>
          <p:nvPr/>
        </p:nvCxnSpPr>
        <p:spPr>
          <a:xfrm>
            <a:off x="457200" y="58674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57200" y="9906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914400" y="6169223"/>
            <a:ext cx="3733800" cy="307777"/>
          </a:xfrm>
          <a:prstGeom prst="rect">
            <a:avLst/>
          </a:prstGeom>
          <a:noFill/>
        </p:spPr>
        <p:txBody>
          <a:bodyPr wrap="square" rtlCol="0">
            <a:spAutoFit/>
          </a:bodyPr>
          <a:lstStyle/>
          <a:p>
            <a:r>
              <a:rPr lang="en-US" sz="1400" b="1" cap="small" dirty="0">
                <a:solidFill>
                  <a:srgbClr val="003399"/>
                </a:solidFill>
                <a:latin typeface="Rockwell" panose="02060603020205020403" pitchFamily="18" charset="0"/>
              </a:rPr>
              <a:t>I</a:t>
            </a:r>
            <a:r>
              <a:rPr lang="en-US" sz="1400" cap="small" dirty="0">
                <a:latin typeface="Rockwell" panose="02060603020205020403" pitchFamily="18" charset="0"/>
              </a:rPr>
              <a:t>nternational</a:t>
            </a:r>
            <a:r>
              <a:rPr lang="en-US" sz="1400" cap="small" dirty="0">
                <a:solidFill>
                  <a:srgbClr val="0000FF"/>
                </a:solidFill>
                <a:latin typeface="Rockwell" panose="02060603020205020403" pitchFamily="18" charset="0"/>
              </a:rPr>
              <a:t> </a:t>
            </a:r>
            <a:r>
              <a:rPr lang="en-US" sz="1400" b="1" cap="small" dirty="0">
                <a:solidFill>
                  <a:srgbClr val="003399"/>
                </a:solidFill>
                <a:latin typeface="Rockwell" panose="02060603020205020403" pitchFamily="18" charset="0"/>
              </a:rPr>
              <a:t>A</a:t>
            </a:r>
            <a:r>
              <a:rPr lang="en-US" sz="1400" cap="small" dirty="0">
                <a:latin typeface="Rockwell" panose="02060603020205020403" pitchFamily="18" charset="0"/>
              </a:rPr>
              <a:t>tomic </a:t>
            </a:r>
            <a:r>
              <a:rPr lang="en-US" sz="1400" b="1" cap="small" dirty="0">
                <a:solidFill>
                  <a:srgbClr val="003399"/>
                </a:solidFill>
                <a:latin typeface="Rockwell" panose="02060603020205020403" pitchFamily="18" charset="0"/>
              </a:rPr>
              <a:t>E</a:t>
            </a:r>
            <a:r>
              <a:rPr lang="en-US" sz="1400" cap="small" dirty="0">
                <a:latin typeface="Rockwell" panose="02060603020205020403" pitchFamily="18" charset="0"/>
              </a:rPr>
              <a:t>nergy </a:t>
            </a:r>
            <a:r>
              <a:rPr lang="en-US" sz="1400" b="1" cap="small" dirty="0">
                <a:solidFill>
                  <a:srgbClr val="003399"/>
                </a:solidFill>
                <a:latin typeface="Rockwell" panose="02060603020205020403" pitchFamily="18" charset="0"/>
              </a:rPr>
              <a:t>C</a:t>
            </a:r>
            <a:r>
              <a:rPr lang="en-US" sz="1400" cap="small" dirty="0">
                <a:latin typeface="Rockwell" panose="02060603020205020403" pitchFamily="18" charset="0"/>
              </a:rPr>
              <a:t>onsulting</a:t>
            </a:r>
            <a:endParaRPr lang="en-US" sz="1400" dirty="0">
              <a:latin typeface="Rockwell" panose="02060603020205020403" pitchFamily="18" charset="0"/>
            </a:endParaRPr>
          </a:p>
        </p:txBody>
      </p:sp>
    </p:spTree>
    <p:extLst>
      <p:ext uri="{BB962C8B-B14F-4D97-AF65-F5344CB8AC3E}">
        <p14:creationId xmlns:p14="http://schemas.microsoft.com/office/powerpoint/2010/main" val="2074805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1"/>
            <a:ext cx="9144000" cy="533399"/>
          </a:xfrm>
        </p:spPr>
        <p:txBody>
          <a:bodyPr>
            <a:normAutofit/>
          </a:bodyPr>
          <a:lstStyle/>
          <a:p>
            <a:r>
              <a:rPr lang="en-US" sz="2400" dirty="0" smtClean="0">
                <a:latin typeface="Times New Roman" pitchFamily="18" charset="0"/>
                <a:cs typeface="Times New Roman" pitchFamily="18" charset="0"/>
              </a:rPr>
              <a:t>India’s Nuclear Energy Plans</a:t>
            </a:r>
            <a:endParaRPr lang="en-US" sz="2400" cap="small"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43001"/>
            <a:ext cx="8229600" cy="4572000"/>
          </a:xfrm>
        </p:spPr>
        <p:txBody>
          <a:bodyPr>
            <a:normAutofit/>
          </a:bodyPr>
          <a:lstStyle/>
          <a:p>
            <a:r>
              <a:rPr lang="en-US" sz="1800" dirty="0" smtClean="0">
                <a:latin typeface="Times New Roman" pitchFamily="18" charset="0"/>
                <a:cs typeface="Times New Roman" pitchFamily="18" charset="0"/>
              </a:rPr>
              <a:t>There are 22 operating nuclear reactors in India, generating 6780 </a:t>
            </a:r>
            <a:r>
              <a:rPr lang="en-US" sz="1800" dirty="0" err="1" smtClean="0">
                <a:latin typeface="Times New Roman" pitchFamily="18" charset="0"/>
                <a:cs typeface="Times New Roman" pitchFamily="18" charset="0"/>
              </a:rPr>
              <a:t>MWe</a:t>
            </a:r>
            <a:r>
              <a:rPr lang="en-US" sz="1800" dirty="0" smtClean="0">
                <a:latin typeface="Times New Roman" pitchFamily="18" charset="0"/>
                <a:cs typeface="Times New Roman" pitchFamily="18" charset="0"/>
              </a:rPr>
              <a:t>. 14 of these plants, generating 4380 </a:t>
            </a:r>
            <a:r>
              <a:rPr lang="en-US" sz="1800" dirty="0" err="1" smtClean="0">
                <a:latin typeface="Times New Roman" pitchFamily="18" charset="0"/>
                <a:cs typeface="Times New Roman" pitchFamily="18" charset="0"/>
              </a:rPr>
              <a:t>MWe</a:t>
            </a:r>
            <a:r>
              <a:rPr lang="en-US" sz="1800" dirty="0" smtClean="0">
                <a:latin typeface="Times New Roman" pitchFamily="18" charset="0"/>
                <a:cs typeface="Times New Roman" pitchFamily="18" charset="0"/>
              </a:rPr>
              <a:t>, are under IAEA safeguards and can/are using imported nuclear fuel</a:t>
            </a:r>
          </a:p>
          <a:p>
            <a:r>
              <a:rPr lang="en-US" sz="1800" dirty="0" smtClean="0">
                <a:latin typeface="Times New Roman" pitchFamily="18" charset="0"/>
                <a:cs typeface="Times New Roman" pitchFamily="18" charset="0"/>
              </a:rPr>
              <a:t>Four (4) 700 </a:t>
            </a:r>
            <a:r>
              <a:rPr lang="en-US" sz="1800" dirty="0" err="1" smtClean="0">
                <a:latin typeface="Times New Roman" pitchFamily="18" charset="0"/>
                <a:cs typeface="Times New Roman" pitchFamily="18" charset="0"/>
              </a:rPr>
              <a:t>MWe</a:t>
            </a:r>
            <a:r>
              <a:rPr lang="en-US" sz="1800" dirty="0" smtClean="0">
                <a:latin typeface="Times New Roman" pitchFamily="18" charset="0"/>
                <a:cs typeface="Times New Roman" pitchFamily="18" charset="0"/>
              </a:rPr>
              <a:t> indigenously designed PHWR’s are under construction, as is a 500 </a:t>
            </a:r>
            <a:r>
              <a:rPr lang="en-US" sz="1800" dirty="0" err="1" smtClean="0">
                <a:latin typeface="Times New Roman" pitchFamily="18" charset="0"/>
                <a:cs typeface="Times New Roman" pitchFamily="18" charset="0"/>
              </a:rPr>
              <a:t>MWe</a:t>
            </a:r>
            <a:r>
              <a:rPr lang="en-US" sz="1800" dirty="0" smtClean="0">
                <a:latin typeface="Times New Roman" pitchFamily="18" charset="0"/>
                <a:cs typeface="Times New Roman" pitchFamily="18" charset="0"/>
              </a:rPr>
              <a:t> Prototypic Fast Breeder Reactor (PFBR)</a:t>
            </a:r>
          </a:p>
          <a:p>
            <a:r>
              <a:rPr lang="en-US" sz="1800" dirty="0" smtClean="0">
                <a:latin typeface="Times New Roman" pitchFamily="18" charset="0"/>
                <a:cs typeface="Times New Roman" pitchFamily="18" charset="0"/>
              </a:rPr>
              <a:t>The Union Cabinet in May 2017 approved construction of another 10 PHWR’s. Additionally, two more FBR’s will be built at the same site where PFBR is located. That unit will come on line later this year</a:t>
            </a:r>
          </a:p>
          <a:p>
            <a:r>
              <a:rPr lang="en-US" sz="1800" dirty="0" smtClean="0">
                <a:latin typeface="Times New Roman" pitchFamily="18" charset="0"/>
                <a:cs typeface="Times New Roman" pitchFamily="18" charset="0"/>
              </a:rPr>
              <a:t>Along with two VVER’s under construction, India will generate additional 6700 </a:t>
            </a:r>
            <a:r>
              <a:rPr lang="en-US" sz="1800" dirty="0" err="1" smtClean="0">
                <a:latin typeface="Times New Roman" pitchFamily="18" charset="0"/>
                <a:cs typeface="Times New Roman" pitchFamily="18" charset="0"/>
              </a:rPr>
              <a:t>MWe</a:t>
            </a:r>
            <a:r>
              <a:rPr lang="en-US" sz="1800" dirty="0" smtClean="0">
                <a:latin typeface="Times New Roman" pitchFamily="18" charset="0"/>
                <a:cs typeface="Times New Roman" pitchFamily="18" charset="0"/>
              </a:rPr>
              <a:t> in the next five years</a:t>
            </a:r>
          </a:p>
          <a:p>
            <a:r>
              <a:rPr lang="en-US" sz="1800" dirty="0" smtClean="0">
                <a:latin typeface="Times New Roman" pitchFamily="18" charset="0"/>
                <a:cs typeface="Times New Roman" pitchFamily="18" charset="0"/>
              </a:rPr>
              <a:t>India expects the total nuclear capacity to grow to 22,480 </a:t>
            </a:r>
            <a:r>
              <a:rPr lang="en-US" sz="1800" dirty="0" err="1" smtClean="0">
                <a:latin typeface="Times New Roman" pitchFamily="18" charset="0"/>
                <a:cs typeface="Times New Roman" pitchFamily="18" charset="0"/>
              </a:rPr>
              <a:t>MWe</a:t>
            </a:r>
            <a:r>
              <a:rPr lang="en-US" sz="1800" dirty="0" smtClean="0">
                <a:latin typeface="Times New Roman" pitchFamily="18" charset="0"/>
                <a:cs typeface="Times New Roman" pitchFamily="18" charset="0"/>
              </a:rPr>
              <a:t> by 2032  (end of the 15</a:t>
            </a:r>
            <a:r>
              <a:rPr lang="en-US" sz="1800" baseline="30000" dirty="0" smtClean="0">
                <a:latin typeface="Times New Roman" pitchFamily="18" charset="0"/>
                <a:cs typeface="Times New Roman" pitchFamily="18" charset="0"/>
              </a:rPr>
              <a:t>th</a:t>
            </a:r>
            <a:r>
              <a:rPr lang="en-US" sz="1800" dirty="0" smtClean="0">
                <a:latin typeface="Times New Roman" pitchFamily="18" charset="0"/>
                <a:cs typeface="Times New Roman" pitchFamily="18" charset="0"/>
              </a:rPr>
              <a:t> 5-year Plan)</a:t>
            </a:r>
          </a:p>
          <a:p>
            <a:r>
              <a:rPr lang="en-US" sz="1800" dirty="0" smtClean="0">
                <a:latin typeface="Times New Roman" pitchFamily="18" charset="0"/>
                <a:cs typeface="Times New Roman" pitchFamily="18" charset="0"/>
              </a:rPr>
              <a:t>IPWR: Indigenously designed 900 </a:t>
            </a:r>
            <a:r>
              <a:rPr lang="en-US" sz="1800" dirty="0" err="1" smtClean="0">
                <a:latin typeface="Times New Roman" pitchFamily="18" charset="0"/>
                <a:cs typeface="Times New Roman" pitchFamily="18" charset="0"/>
              </a:rPr>
              <a:t>MWe</a:t>
            </a:r>
            <a:r>
              <a:rPr lang="en-US" sz="1800" dirty="0" smtClean="0">
                <a:latin typeface="Times New Roman" pitchFamily="18" charset="0"/>
                <a:cs typeface="Times New Roman" pitchFamily="18" charset="0"/>
              </a:rPr>
              <a:t> PWR undergoing safety and regulatory reviews </a:t>
            </a:r>
          </a:p>
        </p:txBody>
      </p:sp>
      <p:grpSp>
        <p:nvGrpSpPr>
          <p:cNvPr id="4" name="Group 7"/>
          <p:cNvGrpSpPr/>
          <p:nvPr/>
        </p:nvGrpSpPr>
        <p:grpSpPr>
          <a:xfrm>
            <a:off x="228600" y="5943600"/>
            <a:ext cx="762000" cy="920889"/>
            <a:chOff x="381000" y="5867400"/>
            <a:chExt cx="762000" cy="920889"/>
          </a:xfrm>
        </p:grpSpPr>
        <p:pic>
          <p:nvPicPr>
            <p:cNvPr id="6" name="Picture 5"/>
            <p:cNvPicPr/>
            <p:nvPr/>
          </p:nvPicPr>
          <p:blipFill rotWithShape="1">
            <a:blip r:embed="rId2" cstate="print">
              <a:extLst>
                <a:ext uri="{28A0092B-C50C-407E-A947-70E740481C1C}">
                  <a14:useLocalDpi xmlns:a14="http://schemas.microsoft.com/office/drawing/2010/main" val="0"/>
                </a:ext>
              </a:extLst>
            </a:blip>
            <a:srcRect t="-1" b="13542"/>
            <a:stretch/>
          </p:blipFill>
          <p:spPr bwMode="auto">
            <a:xfrm>
              <a:off x="381000" y="5867400"/>
              <a:ext cx="762000" cy="679332"/>
            </a:xfrm>
            <a:prstGeom prst="rect">
              <a:avLst/>
            </a:prstGeom>
            <a:ln>
              <a:noFill/>
            </a:ln>
            <a:extLst>
              <a:ext uri="{53640926-AAD7-44D8-BBD7-CCE9431645EC}">
                <a14:shadowObscured xmlns:a14="http://schemas.microsoft.com/office/drawing/2010/main"/>
              </a:ext>
            </a:extLst>
          </p:spPr>
        </p:pic>
        <p:sp>
          <p:nvSpPr>
            <p:cNvPr id="7" name="TextBox 6"/>
            <p:cNvSpPr txBox="1"/>
            <p:nvPr/>
          </p:nvSpPr>
          <p:spPr>
            <a:xfrm>
              <a:off x="468630" y="6511290"/>
              <a:ext cx="597877" cy="276999"/>
            </a:xfrm>
            <a:prstGeom prst="rect">
              <a:avLst/>
            </a:prstGeom>
            <a:noFill/>
          </p:spPr>
          <p:txBody>
            <a:bodyPr wrap="square" rtlCol="0">
              <a:spAutoFit/>
            </a:bodyPr>
            <a:lstStyle/>
            <a:p>
              <a:pPr algn="ctr"/>
              <a:r>
                <a:rPr lang="en-US" sz="1200" b="1" dirty="0">
                  <a:solidFill>
                    <a:srgbClr val="003399"/>
                  </a:solidFill>
                  <a:latin typeface="Rockwell" panose="02060603020205020403" pitchFamily="18" charset="0"/>
                </a:rPr>
                <a:t>IAEC</a:t>
              </a:r>
              <a:endParaRPr lang="en-US" sz="1200" dirty="0">
                <a:solidFill>
                  <a:srgbClr val="003399"/>
                </a:solidFill>
                <a:latin typeface="Rockwell" panose="02060603020205020403" pitchFamily="18" charset="0"/>
              </a:endParaRPr>
            </a:p>
          </p:txBody>
        </p:sp>
      </p:grpSp>
      <p:sp>
        <p:nvSpPr>
          <p:cNvPr id="9" name="Slide Number Placeholder 8"/>
          <p:cNvSpPr>
            <a:spLocks noGrp="1"/>
          </p:cNvSpPr>
          <p:nvPr>
            <p:ph type="sldNum" sz="quarter" idx="12"/>
          </p:nvPr>
        </p:nvSpPr>
        <p:spPr>
          <a:xfrm>
            <a:off x="7543800" y="6096000"/>
            <a:ext cx="1143000" cy="396875"/>
          </a:xfrm>
        </p:spPr>
        <p:txBody>
          <a:bodyPr/>
          <a:lstStyle/>
          <a:p>
            <a:pPr algn="ctr"/>
            <a:r>
              <a:rPr lang="en-US" sz="1600" b="1" dirty="0" smtClean="0">
                <a:solidFill>
                  <a:srgbClr val="0070C0"/>
                </a:solidFill>
                <a:latin typeface="Times New Roman" panose="02020603050405020304" pitchFamily="18" charset="0"/>
                <a:cs typeface="Times New Roman" panose="02020603050405020304" pitchFamily="18" charset="0"/>
              </a:rPr>
              <a:t>Page </a:t>
            </a:r>
            <a:fld id="{09AA1733-BED7-49E3-BFE2-2560DD28F9CD}" type="slidenum">
              <a:rPr lang="en-US" sz="1400" b="1" smtClean="0">
                <a:solidFill>
                  <a:srgbClr val="0070C0"/>
                </a:solidFill>
                <a:latin typeface="Times New Roman" panose="02020603050405020304" pitchFamily="18" charset="0"/>
                <a:cs typeface="Times New Roman" panose="02020603050405020304" pitchFamily="18" charset="0"/>
              </a:rPr>
              <a:pPr algn="ctr"/>
              <a:t>5</a:t>
            </a:fld>
            <a:endParaRPr lang="en-US" sz="1400" b="1" dirty="0">
              <a:solidFill>
                <a:srgbClr val="0070C0"/>
              </a:solidFill>
              <a:latin typeface="Times New Roman" panose="02020603050405020304" pitchFamily="18" charset="0"/>
              <a:cs typeface="Times New Roman" panose="02020603050405020304" pitchFamily="18" charset="0"/>
            </a:endParaRPr>
          </a:p>
        </p:txBody>
      </p:sp>
      <p:cxnSp>
        <p:nvCxnSpPr>
          <p:cNvPr id="17" name="Straight Connector 16"/>
          <p:cNvCxnSpPr/>
          <p:nvPr/>
        </p:nvCxnSpPr>
        <p:spPr>
          <a:xfrm>
            <a:off x="457200" y="58674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57200" y="9906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914400" y="6169223"/>
            <a:ext cx="3733800" cy="307777"/>
          </a:xfrm>
          <a:prstGeom prst="rect">
            <a:avLst/>
          </a:prstGeom>
          <a:noFill/>
        </p:spPr>
        <p:txBody>
          <a:bodyPr wrap="square" rtlCol="0">
            <a:spAutoFit/>
          </a:bodyPr>
          <a:lstStyle/>
          <a:p>
            <a:r>
              <a:rPr lang="en-US" sz="1400" b="1" cap="small" dirty="0">
                <a:solidFill>
                  <a:srgbClr val="003399"/>
                </a:solidFill>
                <a:latin typeface="Rockwell" panose="02060603020205020403" pitchFamily="18" charset="0"/>
              </a:rPr>
              <a:t>I</a:t>
            </a:r>
            <a:r>
              <a:rPr lang="en-US" sz="1400" cap="small" dirty="0">
                <a:latin typeface="Rockwell" panose="02060603020205020403" pitchFamily="18" charset="0"/>
              </a:rPr>
              <a:t>nternational</a:t>
            </a:r>
            <a:r>
              <a:rPr lang="en-US" sz="1400" cap="small" dirty="0">
                <a:solidFill>
                  <a:srgbClr val="0000FF"/>
                </a:solidFill>
                <a:latin typeface="Rockwell" panose="02060603020205020403" pitchFamily="18" charset="0"/>
              </a:rPr>
              <a:t> </a:t>
            </a:r>
            <a:r>
              <a:rPr lang="en-US" sz="1400" b="1" cap="small" dirty="0">
                <a:solidFill>
                  <a:srgbClr val="003399"/>
                </a:solidFill>
                <a:latin typeface="Rockwell" panose="02060603020205020403" pitchFamily="18" charset="0"/>
              </a:rPr>
              <a:t>A</a:t>
            </a:r>
            <a:r>
              <a:rPr lang="en-US" sz="1400" cap="small" dirty="0">
                <a:latin typeface="Rockwell" panose="02060603020205020403" pitchFamily="18" charset="0"/>
              </a:rPr>
              <a:t>tomic </a:t>
            </a:r>
            <a:r>
              <a:rPr lang="en-US" sz="1400" b="1" cap="small" dirty="0">
                <a:solidFill>
                  <a:srgbClr val="003399"/>
                </a:solidFill>
                <a:latin typeface="Rockwell" panose="02060603020205020403" pitchFamily="18" charset="0"/>
              </a:rPr>
              <a:t>E</a:t>
            </a:r>
            <a:r>
              <a:rPr lang="en-US" sz="1400" cap="small" dirty="0">
                <a:latin typeface="Rockwell" panose="02060603020205020403" pitchFamily="18" charset="0"/>
              </a:rPr>
              <a:t>nergy </a:t>
            </a:r>
            <a:r>
              <a:rPr lang="en-US" sz="1400" b="1" cap="small" dirty="0">
                <a:solidFill>
                  <a:srgbClr val="003399"/>
                </a:solidFill>
                <a:latin typeface="Rockwell" panose="02060603020205020403" pitchFamily="18" charset="0"/>
              </a:rPr>
              <a:t>C</a:t>
            </a:r>
            <a:r>
              <a:rPr lang="en-US" sz="1400" cap="small" dirty="0">
                <a:latin typeface="Rockwell" panose="02060603020205020403" pitchFamily="18" charset="0"/>
              </a:rPr>
              <a:t>onsulting</a:t>
            </a:r>
            <a:endParaRPr lang="en-US" sz="1400" dirty="0">
              <a:latin typeface="Rockwell" panose="02060603020205020403" pitchFamily="18" charset="0"/>
            </a:endParaRPr>
          </a:p>
        </p:txBody>
      </p:sp>
    </p:spTree>
    <p:extLst>
      <p:ext uri="{BB962C8B-B14F-4D97-AF65-F5344CB8AC3E}">
        <p14:creationId xmlns:p14="http://schemas.microsoft.com/office/powerpoint/2010/main" val="2074805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1"/>
            <a:ext cx="9144000" cy="533399"/>
          </a:xfrm>
        </p:spPr>
        <p:txBody>
          <a:bodyPr>
            <a:normAutofit/>
          </a:bodyPr>
          <a:lstStyle/>
          <a:p>
            <a:r>
              <a:rPr lang="en-US" sz="2400" dirty="0" smtClean="0">
                <a:latin typeface="Times New Roman" pitchFamily="18" charset="0"/>
                <a:cs typeface="Times New Roman" pitchFamily="18" charset="0"/>
              </a:rPr>
              <a:t>Indigenous Nuclear Power Industry</a:t>
            </a:r>
            <a:endParaRPr lang="en-US" sz="2400" cap="small"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43001"/>
            <a:ext cx="8229600" cy="4572000"/>
          </a:xfrm>
        </p:spPr>
        <p:txBody>
          <a:bodyPr>
            <a:normAutofit fontScale="55000" lnSpcReduction="20000"/>
          </a:bodyPr>
          <a:lstStyle/>
          <a:p>
            <a:r>
              <a:rPr lang="en-US" dirty="0" smtClean="0">
                <a:latin typeface="Times New Roman" pitchFamily="18" charset="0"/>
                <a:cs typeface="Times New Roman" pitchFamily="18" charset="0"/>
              </a:rPr>
              <a:t>Completion of the existing four PHWR’s and construction of additional ten PHWR’s represents a dramatic growth in the Indian nuclear energy sector </a:t>
            </a:r>
          </a:p>
          <a:p>
            <a:pPr lvl="1">
              <a:buFont typeface="Wingdings" pitchFamily="2" charset="2"/>
              <a:buChar char="Ø"/>
            </a:pPr>
            <a:r>
              <a:rPr lang="en-US" dirty="0" smtClean="0">
                <a:latin typeface="Times New Roman" pitchFamily="18" charset="0"/>
                <a:cs typeface="Times New Roman" pitchFamily="18" charset="0"/>
              </a:rPr>
              <a:t>BBC News:</a:t>
            </a:r>
            <a:r>
              <a:rPr lang="en-US" i="1" dirty="0" smtClean="0">
                <a:latin typeface="Times New Roman" pitchFamily="18" charset="0"/>
                <a:cs typeface="Times New Roman" pitchFamily="18" charset="0"/>
              </a:rPr>
              <a:t> “Indian Government pledges to outsource engineering work worth $11bn (£8.48bn) to industry in the construction of new reactors creating 33,000 new jobs” </a:t>
            </a:r>
            <a:r>
              <a:rPr lang="en-US" dirty="0" smtClean="0">
                <a:latin typeface="Times New Roman" pitchFamily="18" charset="0"/>
                <a:cs typeface="Times New Roman" pitchFamily="18" charset="0"/>
              </a:rPr>
              <a:t>(May 2017)</a:t>
            </a:r>
            <a:endParaRPr lang="en-US" i="1"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Indian nuclear </a:t>
            </a:r>
            <a:r>
              <a:rPr lang="en-US" dirty="0" smtClean="0">
                <a:latin typeface="Times New Roman" pitchFamily="18" charset="0"/>
                <a:cs typeface="Times New Roman" pitchFamily="18" charset="0"/>
              </a:rPr>
              <a:t>industry supply chain </a:t>
            </a:r>
            <a:r>
              <a:rPr lang="en-US" dirty="0" smtClean="0">
                <a:latin typeface="Times New Roman" pitchFamily="18" charset="0"/>
                <a:cs typeface="Times New Roman" pitchFamily="18" charset="0"/>
              </a:rPr>
              <a:t>is becoming robust. NPCIL is awarding commercial contracts to industry at a rapid pace. Some recent awards:</a:t>
            </a:r>
          </a:p>
          <a:p>
            <a:pPr lvl="1">
              <a:buFont typeface="Wingdings" pitchFamily="2" charset="2"/>
              <a:buChar char="Ø"/>
            </a:pPr>
            <a:r>
              <a:rPr lang="en-US" dirty="0" smtClean="0">
                <a:latin typeface="Times New Roman" pitchFamily="18" charset="0"/>
                <a:cs typeface="Times New Roman" pitchFamily="18" charset="0"/>
              </a:rPr>
              <a:t>Steam Generator supply to Bharat Heavy Electricals (BHEL) for $114M (USD)</a:t>
            </a:r>
          </a:p>
          <a:p>
            <a:pPr lvl="1">
              <a:buFont typeface="Wingdings" pitchFamily="2" charset="2"/>
              <a:buChar char="Ø"/>
            </a:pPr>
            <a:r>
              <a:rPr lang="en-US" dirty="0" smtClean="0">
                <a:latin typeface="Times New Roman" pitchFamily="18" charset="0"/>
                <a:cs typeface="Times New Roman" pitchFamily="18" charset="0"/>
              </a:rPr>
              <a:t>EPC Contract to Reliance Infrastructure for $166M (USD)</a:t>
            </a:r>
          </a:p>
          <a:p>
            <a:pPr lvl="1">
              <a:buFont typeface="Wingdings" pitchFamily="2" charset="2"/>
              <a:buChar char="Ø"/>
            </a:pPr>
            <a:r>
              <a:rPr lang="en-US" dirty="0" smtClean="0">
                <a:latin typeface="Times New Roman" pitchFamily="18" charset="0"/>
                <a:cs typeface="Times New Roman" pitchFamily="18" charset="0"/>
              </a:rPr>
              <a:t>Custom forgings to L&amp;T for $66M (USD). L&amp;T is a multi-national engineering company with annual revenues of $18B (USD) and assets of $34B (USD)</a:t>
            </a:r>
          </a:p>
          <a:p>
            <a:r>
              <a:rPr lang="en-US" dirty="0" smtClean="0">
                <a:latin typeface="Times New Roman" pitchFamily="18" charset="0"/>
                <a:cs typeface="Times New Roman" pitchFamily="18" charset="0"/>
              </a:rPr>
              <a:t>Examples of major publicly traded Indian companies making real money in the Indian nuclear market:</a:t>
            </a:r>
          </a:p>
          <a:p>
            <a:pPr lvl="1">
              <a:buFont typeface="Wingdings" pitchFamily="2" charset="2"/>
              <a:buChar char="Ø"/>
            </a:pPr>
            <a:r>
              <a:rPr lang="en-US" dirty="0" smtClean="0">
                <a:latin typeface="Times New Roman" pitchFamily="18" charset="0"/>
                <a:cs typeface="Times New Roman" pitchFamily="18" charset="0"/>
              </a:rPr>
              <a:t>L&amp;T, Reliance, Tata, </a:t>
            </a:r>
            <a:r>
              <a:rPr lang="en-US" dirty="0" err="1" smtClean="0">
                <a:latin typeface="Times New Roman" pitchFamily="18" charset="0"/>
                <a:cs typeface="Times New Roman" pitchFamily="18" charset="0"/>
              </a:rPr>
              <a:t>Walchand</a:t>
            </a:r>
            <a:r>
              <a:rPr lang="en-US" dirty="0" smtClean="0">
                <a:latin typeface="Times New Roman" pitchFamily="18" charset="0"/>
                <a:cs typeface="Times New Roman" pitchFamily="18" charset="0"/>
              </a:rPr>
              <a:t>, Bharat Forge, BHEL, HCC, Godrej &amp; Boyce, </a:t>
            </a:r>
            <a:r>
              <a:rPr lang="en-US" dirty="0" err="1" smtClean="0">
                <a:latin typeface="Times New Roman" pitchFamily="18" charset="0"/>
                <a:cs typeface="Times New Roman" pitchFamily="18" charset="0"/>
              </a:rPr>
              <a:t>Punj</a:t>
            </a:r>
            <a:r>
              <a:rPr lang="en-US" dirty="0" smtClean="0">
                <a:latin typeface="Times New Roman" pitchFamily="18" charset="0"/>
                <a:cs typeface="Times New Roman" pitchFamily="18" charset="0"/>
              </a:rPr>
              <a:t> Lloyd, GMR, EIL, etc.</a:t>
            </a:r>
          </a:p>
          <a:p>
            <a:pPr lvl="1">
              <a:buFont typeface="Wingdings" pitchFamily="2" charset="2"/>
              <a:buChar char="Ø"/>
            </a:pPr>
            <a:r>
              <a:rPr lang="en-US" dirty="0" smtClean="0">
                <a:latin typeface="Times New Roman" pitchFamily="18" charset="0"/>
                <a:cs typeface="Times New Roman" pitchFamily="18" charset="0"/>
              </a:rPr>
              <a:t>Some of these publicly traded companies have market capitalization value that exceeds $100 billion (USD)</a:t>
            </a:r>
          </a:p>
          <a:p>
            <a:pPr lvl="1">
              <a:buFont typeface="Wingdings" pitchFamily="2" charset="2"/>
              <a:buChar char="Ø"/>
            </a:pPr>
            <a:endParaRPr lang="en-US" sz="1800" dirty="0" smtClean="0">
              <a:latin typeface="Times New Roman" panose="02020603050405020304" pitchFamily="18" charset="0"/>
              <a:cs typeface="Times New Roman" panose="02020603050405020304" pitchFamily="18" charset="0"/>
            </a:endParaRPr>
          </a:p>
        </p:txBody>
      </p:sp>
      <p:grpSp>
        <p:nvGrpSpPr>
          <p:cNvPr id="4" name="Group 7"/>
          <p:cNvGrpSpPr/>
          <p:nvPr/>
        </p:nvGrpSpPr>
        <p:grpSpPr>
          <a:xfrm>
            <a:off x="228600" y="5943600"/>
            <a:ext cx="762000" cy="920889"/>
            <a:chOff x="381000" y="5867400"/>
            <a:chExt cx="762000" cy="920889"/>
          </a:xfrm>
        </p:grpSpPr>
        <p:pic>
          <p:nvPicPr>
            <p:cNvPr id="6" name="Picture 5"/>
            <p:cNvPicPr/>
            <p:nvPr/>
          </p:nvPicPr>
          <p:blipFill rotWithShape="1">
            <a:blip r:embed="rId2" cstate="print">
              <a:extLst>
                <a:ext uri="{28A0092B-C50C-407E-A947-70E740481C1C}">
                  <a14:useLocalDpi xmlns:a14="http://schemas.microsoft.com/office/drawing/2010/main" val="0"/>
                </a:ext>
              </a:extLst>
            </a:blip>
            <a:srcRect t="-1" b="13542"/>
            <a:stretch/>
          </p:blipFill>
          <p:spPr bwMode="auto">
            <a:xfrm>
              <a:off x="381000" y="5867400"/>
              <a:ext cx="762000" cy="679332"/>
            </a:xfrm>
            <a:prstGeom prst="rect">
              <a:avLst/>
            </a:prstGeom>
            <a:ln>
              <a:noFill/>
            </a:ln>
            <a:extLst>
              <a:ext uri="{53640926-AAD7-44D8-BBD7-CCE9431645EC}">
                <a14:shadowObscured xmlns:a14="http://schemas.microsoft.com/office/drawing/2010/main"/>
              </a:ext>
            </a:extLst>
          </p:spPr>
        </p:pic>
        <p:sp>
          <p:nvSpPr>
            <p:cNvPr id="7" name="TextBox 6"/>
            <p:cNvSpPr txBox="1"/>
            <p:nvPr/>
          </p:nvSpPr>
          <p:spPr>
            <a:xfrm>
              <a:off x="468630" y="6511290"/>
              <a:ext cx="597877" cy="276999"/>
            </a:xfrm>
            <a:prstGeom prst="rect">
              <a:avLst/>
            </a:prstGeom>
            <a:noFill/>
          </p:spPr>
          <p:txBody>
            <a:bodyPr wrap="square" rtlCol="0">
              <a:spAutoFit/>
            </a:bodyPr>
            <a:lstStyle/>
            <a:p>
              <a:pPr algn="ctr"/>
              <a:r>
                <a:rPr lang="en-US" sz="1200" b="1" dirty="0">
                  <a:solidFill>
                    <a:srgbClr val="003399"/>
                  </a:solidFill>
                  <a:latin typeface="Rockwell" panose="02060603020205020403" pitchFamily="18" charset="0"/>
                </a:rPr>
                <a:t>IAEC</a:t>
              </a:r>
              <a:endParaRPr lang="en-US" sz="1200" dirty="0">
                <a:solidFill>
                  <a:srgbClr val="003399"/>
                </a:solidFill>
                <a:latin typeface="Rockwell" panose="02060603020205020403" pitchFamily="18" charset="0"/>
              </a:endParaRPr>
            </a:p>
          </p:txBody>
        </p:sp>
      </p:grpSp>
      <p:sp>
        <p:nvSpPr>
          <p:cNvPr id="9" name="Slide Number Placeholder 8"/>
          <p:cNvSpPr>
            <a:spLocks noGrp="1"/>
          </p:cNvSpPr>
          <p:nvPr>
            <p:ph type="sldNum" sz="quarter" idx="12"/>
          </p:nvPr>
        </p:nvSpPr>
        <p:spPr>
          <a:xfrm>
            <a:off x="7543800" y="6096000"/>
            <a:ext cx="1143000" cy="396875"/>
          </a:xfrm>
        </p:spPr>
        <p:txBody>
          <a:bodyPr/>
          <a:lstStyle/>
          <a:p>
            <a:pPr algn="ctr"/>
            <a:r>
              <a:rPr lang="en-US" sz="1600" b="1" dirty="0" smtClean="0">
                <a:solidFill>
                  <a:srgbClr val="0070C0"/>
                </a:solidFill>
                <a:latin typeface="Times New Roman" panose="02020603050405020304" pitchFamily="18" charset="0"/>
                <a:cs typeface="Times New Roman" panose="02020603050405020304" pitchFamily="18" charset="0"/>
              </a:rPr>
              <a:t>Page </a:t>
            </a:r>
            <a:fld id="{09AA1733-BED7-49E3-BFE2-2560DD28F9CD}" type="slidenum">
              <a:rPr lang="en-US" sz="1400" b="1" smtClean="0">
                <a:solidFill>
                  <a:srgbClr val="0070C0"/>
                </a:solidFill>
                <a:latin typeface="Times New Roman" panose="02020603050405020304" pitchFamily="18" charset="0"/>
                <a:cs typeface="Times New Roman" panose="02020603050405020304" pitchFamily="18" charset="0"/>
              </a:rPr>
              <a:pPr algn="ctr"/>
              <a:t>6</a:t>
            </a:fld>
            <a:endParaRPr lang="en-US" sz="1400" b="1" dirty="0">
              <a:solidFill>
                <a:srgbClr val="0070C0"/>
              </a:solidFill>
              <a:latin typeface="Times New Roman" panose="02020603050405020304" pitchFamily="18" charset="0"/>
              <a:cs typeface="Times New Roman" panose="02020603050405020304" pitchFamily="18" charset="0"/>
            </a:endParaRPr>
          </a:p>
        </p:txBody>
      </p:sp>
      <p:cxnSp>
        <p:nvCxnSpPr>
          <p:cNvPr id="17" name="Straight Connector 16"/>
          <p:cNvCxnSpPr/>
          <p:nvPr/>
        </p:nvCxnSpPr>
        <p:spPr>
          <a:xfrm>
            <a:off x="457200" y="58674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57200" y="9906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914400" y="6169223"/>
            <a:ext cx="3733800" cy="307777"/>
          </a:xfrm>
          <a:prstGeom prst="rect">
            <a:avLst/>
          </a:prstGeom>
          <a:noFill/>
        </p:spPr>
        <p:txBody>
          <a:bodyPr wrap="square" rtlCol="0">
            <a:spAutoFit/>
          </a:bodyPr>
          <a:lstStyle/>
          <a:p>
            <a:r>
              <a:rPr lang="en-US" sz="1400" b="1" cap="small" dirty="0">
                <a:solidFill>
                  <a:srgbClr val="003399"/>
                </a:solidFill>
                <a:latin typeface="Rockwell" panose="02060603020205020403" pitchFamily="18" charset="0"/>
              </a:rPr>
              <a:t>I</a:t>
            </a:r>
            <a:r>
              <a:rPr lang="en-US" sz="1400" cap="small" dirty="0">
                <a:latin typeface="Rockwell" panose="02060603020205020403" pitchFamily="18" charset="0"/>
              </a:rPr>
              <a:t>nternational</a:t>
            </a:r>
            <a:r>
              <a:rPr lang="en-US" sz="1400" cap="small" dirty="0">
                <a:solidFill>
                  <a:srgbClr val="0000FF"/>
                </a:solidFill>
                <a:latin typeface="Rockwell" panose="02060603020205020403" pitchFamily="18" charset="0"/>
              </a:rPr>
              <a:t> </a:t>
            </a:r>
            <a:r>
              <a:rPr lang="en-US" sz="1400" b="1" cap="small" dirty="0">
                <a:solidFill>
                  <a:srgbClr val="003399"/>
                </a:solidFill>
                <a:latin typeface="Rockwell" panose="02060603020205020403" pitchFamily="18" charset="0"/>
              </a:rPr>
              <a:t>A</a:t>
            </a:r>
            <a:r>
              <a:rPr lang="en-US" sz="1400" cap="small" dirty="0">
                <a:latin typeface="Rockwell" panose="02060603020205020403" pitchFamily="18" charset="0"/>
              </a:rPr>
              <a:t>tomic </a:t>
            </a:r>
            <a:r>
              <a:rPr lang="en-US" sz="1400" b="1" cap="small" dirty="0">
                <a:solidFill>
                  <a:srgbClr val="003399"/>
                </a:solidFill>
                <a:latin typeface="Rockwell" panose="02060603020205020403" pitchFamily="18" charset="0"/>
              </a:rPr>
              <a:t>E</a:t>
            </a:r>
            <a:r>
              <a:rPr lang="en-US" sz="1400" cap="small" dirty="0">
                <a:latin typeface="Rockwell" panose="02060603020205020403" pitchFamily="18" charset="0"/>
              </a:rPr>
              <a:t>nergy </a:t>
            </a:r>
            <a:r>
              <a:rPr lang="en-US" sz="1400" b="1" cap="small" dirty="0">
                <a:solidFill>
                  <a:srgbClr val="003399"/>
                </a:solidFill>
                <a:latin typeface="Rockwell" panose="02060603020205020403" pitchFamily="18" charset="0"/>
              </a:rPr>
              <a:t>C</a:t>
            </a:r>
            <a:r>
              <a:rPr lang="en-US" sz="1400" cap="small" dirty="0">
                <a:latin typeface="Rockwell" panose="02060603020205020403" pitchFamily="18" charset="0"/>
              </a:rPr>
              <a:t>onsulting</a:t>
            </a:r>
            <a:endParaRPr lang="en-US" sz="1400" dirty="0">
              <a:latin typeface="Rockwell" panose="02060603020205020403" pitchFamily="18" charset="0"/>
            </a:endParaRPr>
          </a:p>
        </p:txBody>
      </p:sp>
    </p:spTree>
    <p:extLst>
      <p:ext uri="{BB962C8B-B14F-4D97-AF65-F5344CB8AC3E}">
        <p14:creationId xmlns:p14="http://schemas.microsoft.com/office/powerpoint/2010/main" val="2074805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1"/>
            <a:ext cx="9144000" cy="533399"/>
          </a:xfrm>
        </p:spPr>
        <p:txBody>
          <a:bodyPr>
            <a:normAutofit/>
          </a:bodyPr>
          <a:lstStyle/>
          <a:p>
            <a:r>
              <a:rPr lang="en-US" sz="2400" dirty="0" smtClean="0">
                <a:latin typeface="Times New Roman" pitchFamily="18" charset="0"/>
                <a:cs typeface="Times New Roman" pitchFamily="18" charset="0"/>
              </a:rPr>
              <a:t>Foreign Reactor and Fuel Sales</a:t>
            </a:r>
            <a:endParaRPr lang="en-US" sz="2400" cap="small"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43001"/>
            <a:ext cx="8229600" cy="4572000"/>
          </a:xfrm>
        </p:spPr>
        <p:txBody>
          <a:bodyPr>
            <a:normAutofit fontScale="47500" lnSpcReduction="20000"/>
          </a:bodyPr>
          <a:lstStyle/>
          <a:p>
            <a:r>
              <a:rPr lang="en-US" dirty="0" smtClean="0">
                <a:latin typeface="Times New Roman" pitchFamily="18" charset="0"/>
                <a:cs typeface="Times New Roman" pitchFamily="18" charset="0"/>
              </a:rPr>
              <a:t>“Russians have the lead, but not an inside track” (NPCIL is a PSU audited by both outside auditors like in the U.S. and the CAG – India’s equivalent of GAO)</a:t>
            </a:r>
          </a:p>
          <a:p>
            <a:pPr lvl="1">
              <a:buFont typeface="Wingdings" pitchFamily="2" charset="2"/>
              <a:buChar char="Ø"/>
            </a:pPr>
            <a:r>
              <a:rPr lang="en-US" dirty="0" smtClean="0">
                <a:latin typeface="Times New Roman" pitchFamily="18" charset="0"/>
                <a:cs typeface="Times New Roman" pitchFamily="18" charset="0"/>
              </a:rPr>
              <a:t>2 VVER -1000’s in operation, 2 more (VVER-1200’s) under construction and two additional units under final negotiations</a:t>
            </a:r>
          </a:p>
          <a:p>
            <a:pPr lvl="1">
              <a:buFont typeface="Wingdings" pitchFamily="2" charset="2"/>
              <a:buChar char="Ø"/>
            </a:pPr>
            <a:r>
              <a:rPr lang="en-US" dirty="0" smtClean="0">
                <a:latin typeface="Times New Roman" pitchFamily="18" charset="0"/>
                <a:cs typeface="Times New Roman" pitchFamily="18" charset="0"/>
              </a:rPr>
              <a:t>MOU signed to explore purchase of 6 more VVER-1200 units at a different site</a:t>
            </a:r>
          </a:p>
          <a:p>
            <a:r>
              <a:rPr lang="en-US" dirty="0" smtClean="0">
                <a:latin typeface="Times New Roman" pitchFamily="18" charset="0"/>
                <a:cs typeface="Times New Roman" pitchFamily="18" charset="0"/>
              </a:rPr>
              <a:t>EPR: 6 reactors (9600 </a:t>
            </a:r>
            <a:r>
              <a:rPr lang="en-US" dirty="0" err="1" smtClean="0">
                <a:latin typeface="Times New Roman" pitchFamily="18" charset="0"/>
                <a:cs typeface="Times New Roman" pitchFamily="18" charset="0"/>
              </a:rPr>
              <a:t>MWe</a:t>
            </a:r>
            <a:r>
              <a:rPr lang="en-US" dirty="0" smtClean="0">
                <a:latin typeface="Times New Roman" pitchFamily="18" charset="0"/>
                <a:cs typeface="Times New Roman" pitchFamily="18" charset="0"/>
              </a:rPr>
              <a:t>) approved for the </a:t>
            </a:r>
            <a:r>
              <a:rPr lang="en-US" dirty="0" err="1" smtClean="0">
                <a:latin typeface="Times New Roman" pitchFamily="18" charset="0"/>
                <a:cs typeface="Times New Roman" pitchFamily="18" charset="0"/>
              </a:rPr>
              <a:t>Jaitapur</a:t>
            </a:r>
            <a:r>
              <a:rPr lang="en-US" dirty="0" smtClean="0">
                <a:latin typeface="Times New Roman" pitchFamily="18" charset="0"/>
                <a:cs typeface="Times New Roman" pitchFamily="18" charset="0"/>
              </a:rPr>
              <a:t> site. Project led by EDF (Engineering integration, Construction Management, Nuclear Island, Auxiliary Systems) and GE (Conventional Island, Operational Support, Training Programs). President Macron visited India in March 2018 and both countries urged EDF and NPCIL to break the ground by December 2018</a:t>
            </a:r>
          </a:p>
          <a:p>
            <a:r>
              <a:rPr lang="en-US" dirty="0" smtClean="0">
                <a:latin typeface="Times New Roman" pitchFamily="18" charset="0"/>
                <a:cs typeface="Times New Roman" pitchFamily="18" charset="0"/>
              </a:rPr>
              <a:t>AP-1000: 6 reactors (6600 </a:t>
            </a:r>
            <a:r>
              <a:rPr lang="en-US" dirty="0" err="1" smtClean="0">
                <a:latin typeface="Times New Roman" pitchFamily="18" charset="0"/>
                <a:cs typeface="Times New Roman" pitchFamily="18" charset="0"/>
              </a:rPr>
              <a:t>Mwe</a:t>
            </a:r>
            <a:r>
              <a:rPr lang="en-US" dirty="0" smtClean="0">
                <a:latin typeface="Times New Roman" pitchFamily="18" charset="0"/>
                <a:cs typeface="Times New Roman" pitchFamily="18" charset="0"/>
              </a:rPr>
              <a:t>) under discussions for the </a:t>
            </a:r>
            <a:r>
              <a:rPr lang="en-US" dirty="0" err="1" smtClean="0">
                <a:latin typeface="Times New Roman" pitchFamily="18" charset="0"/>
                <a:cs typeface="Times New Roman" pitchFamily="18" charset="0"/>
              </a:rPr>
              <a:t>Kovvada</a:t>
            </a:r>
            <a:r>
              <a:rPr lang="en-US" dirty="0" smtClean="0">
                <a:latin typeface="Times New Roman" pitchFamily="18" charset="0"/>
                <a:cs typeface="Times New Roman" pitchFamily="18" charset="0"/>
              </a:rPr>
              <a:t> site. Awaiting closure on final negotiations. Main issues: W post-bankruptcy reorganization and selection of plant A-E</a:t>
            </a: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Rooppur</a:t>
            </a:r>
            <a:r>
              <a:rPr lang="en-US" dirty="0" smtClean="0">
                <a:latin typeface="Times New Roman" pitchFamily="18" charset="0"/>
                <a:cs typeface="Times New Roman" pitchFamily="18" charset="0"/>
              </a:rPr>
              <a:t>, Bangladesh: Russia building first of the two VVER-1200’s planned. Tripartite Agreement signed with India, with Indian industry to play a sizeable role in providing equipment, training and construction support.  Recent Awards to Indian industry by </a:t>
            </a:r>
            <a:r>
              <a:rPr lang="en-US" dirty="0" err="1" smtClean="0">
                <a:latin typeface="Times New Roman" pitchFamily="18" charset="0"/>
                <a:cs typeface="Times New Roman" pitchFamily="18" charset="0"/>
              </a:rPr>
              <a:t>Atomstroyexport</a:t>
            </a:r>
            <a:r>
              <a:rPr lang="en-US" dirty="0" smtClean="0">
                <a:latin typeface="Times New Roman" pitchFamily="18" charset="0"/>
                <a:cs typeface="Times New Roman" pitchFamily="18" charset="0"/>
              </a:rPr>
              <a:t>:</a:t>
            </a:r>
          </a:p>
          <a:p>
            <a:pPr lvl="1">
              <a:buFont typeface="Wingdings" pitchFamily="2" charset="2"/>
              <a:buChar char="Ø"/>
            </a:pPr>
            <a:r>
              <a:rPr lang="en-US" dirty="0" smtClean="0">
                <a:latin typeface="Times New Roman" pitchFamily="18" charset="0"/>
                <a:cs typeface="Times New Roman" pitchFamily="18" charset="0"/>
              </a:rPr>
              <a:t>HCC: $110M for civil works on Turbine Island</a:t>
            </a:r>
          </a:p>
          <a:p>
            <a:pPr lvl="1">
              <a:buFont typeface="Wingdings" pitchFamily="2" charset="2"/>
              <a:buChar char="Ø"/>
            </a:pPr>
            <a:r>
              <a:rPr lang="en-US" dirty="0" smtClean="0">
                <a:latin typeface="Times New Roman" pitchFamily="18" charset="0"/>
                <a:cs typeface="Times New Roman" pitchFamily="18" charset="0"/>
              </a:rPr>
              <a:t>GCNEP:  Will provide technical and capacity building support as well as consultancy services</a:t>
            </a:r>
          </a:p>
          <a:p>
            <a:r>
              <a:rPr lang="en-US" dirty="0" smtClean="0">
                <a:latin typeface="Times New Roman" pitchFamily="18" charset="0"/>
                <a:cs typeface="Times New Roman" pitchFamily="18" charset="0"/>
              </a:rPr>
              <a:t>India has international nuclear cooperation Agreements with following countries: RF, USA, France, Mongolia, </a:t>
            </a:r>
            <a:r>
              <a:rPr lang="en-US" dirty="0" err="1" smtClean="0">
                <a:latin typeface="Times New Roman" pitchFamily="18" charset="0"/>
                <a:cs typeface="Times New Roman" pitchFamily="18" charset="0"/>
              </a:rPr>
              <a:t>Nambia</a:t>
            </a:r>
            <a:r>
              <a:rPr lang="en-US" dirty="0" smtClean="0">
                <a:latin typeface="Times New Roman" pitchFamily="18" charset="0"/>
                <a:cs typeface="Times New Roman" pitchFamily="18" charset="0"/>
              </a:rPr>
              <a:t>, Argentina, Canada, Kazakhstan, South Korea, UK, and Australia</a:t>
            </a:r>
          </a:p>
          <a:p>
            <a:pPr lvl="1">
              <a:buFont typeface="Wingdings" pitchFamily="2" charset="2"/>
              <a:buChar char="Ø"/>
            </a:pPr>
            <a:r>
              <a:rPr lang="en-US" dirty="0" smtClean="0">
                <a:latin typeface="Times New Roman" pitchFamily="18" charset="0"/>
                <a:cs typeface="Times New Roman" pitchFamily="18" charset="0"/>
              </a:rPr>
              <a:t>India is importing uranium fuel from RF (TVEL), Kazakhstan (</a:t>
            </a:r>
            <a:r>
              <a:rPr lang="en-US" dirty="0" err="1" smtClean="0">
                <a:latin typeface="Times New Roman" pitchFamily="18" charset="0"/>
                <a:cs typeface="Times New Roman" pitchFamily="18" charset="0"/>
              </a:rPr>
              <a:t>Kazatomprom</a:t>
            </a:r>
            <a:r>
              <a:rPr lang="en-US" dirty="0" smtClean="0">
                <a:latin typeface="Times New Roman" pitchFamily="18" charset="0"/>
                <a:cs typeface="Times New Roman" pitchFamily="18" charset="0"/>
              </a:rPr>
              <a:t>), France (</a:t>
            </a:r>
            <a:r>
              <a:rPr lang="en-US" dirty="0" err="1" smtClean="0">
                <a:latin typeface="Times New Roman" pitchFamily="18" charset="0"/>
                <a:cs typeface="Times New Roman" pitchFamily="18" charset="0"/>
              </a:rPr>
              <a:t>Areva</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Orano</a:t>
            </a:r>
            <a:r>
              <a:rPr lang="en-US" dirty="0" smtClean="0">
                <a:latin typeface="Times New Roman" pitchFamily="18" charset="0"/>
                <a:cs typeface="Times New Roman" pitchFamily="18" charset="0"/>
              </a:rPr>
              <a:t>), Canada (</a:t>
            </a:r>
            <a:r>
              <a:rPr lang="en-US" dirty="0" err="1" smtClean="0">
                <a:latin typeface="Times New Roman" pitchFamily="18" charset="0"/>
                <a:cs typeface="Times New Roman" pitchFamily="18" charset="0"/>
              </a:rPr>
              <a:t>Cameco</a:t>
            </a:r>
            <a:r>
              <a:rPr lang="en-US" dirty="0" smtClean="0">
                <a:latin typeface="Times New Roman" pitchFamily="18" charset="0"/>
                <a:cs typeface="Times New Roman" pitchFamily="18" charset="0"/>
              </a:rPr>
              <a:t>), and a small shipment from Australia (BHP Billiton and </a:t>
            </a:r>
            <a:r>
              <a:rPr lang="en-US" dirty="0" err="1" smtClean="0">
                <a:latin typeface="Times New Roman" pitchFamily="18" charset="0"/>
                <a:cs typeface="Times New Roman" pitchFamily="18" charset="0"/>
              </a:rPr>
              <a:t>Heathgate</a:t>
            </a:r>
            <a:r>
              <a:rPr lang="en-US" dirty="0" smtClean="0">
                <a:latin typeface="Times New Roman" pitchFamily="18" charset="0"/>
                <a:cs typeface="Times New Roman" pitchFamily="18" charset="0"/>
              </a:rPr>
              <a:t>/GA are in discussions)</a:t>
            </a:r>
            <a:endParaRPr lang="en-US" sz="1800" dirty="0" smtClean="0">
              <a:latin typeface="Times New Roman" panose="02020603050405020304" pitchFamily="18" charset="0"/>
              <a:cs typeface="Times New Roman" panose="02020603050405020304" pitchFamily="18" charset="0"/>
            </a:endParaRPr>
          </a:p>
        </p:txBody>
      </p:sp>
      <p:grpSp>
        <p:nvGrpSpPr>
          <p:cNvPr id="4" name="Group 7"/>
          <p:cNvGrpSpPr/>
          <p:nvPr/>
        </p:nvGrpSpPr>
        <p:grpSpPr>
          <a:xfrm>
            <a:off x="228600" y="5943600"/>
            <a:ext cx="762000" cy="920889"/>
            <a:chOff x="381000" y="5867400"/>
            <a:chExt cx="762000" cy="920889"/>
          </a:xfrm>
        </p:grpSpPr>
        <p:pic>
          <p:nvPicPr>
            <p:cNvPr id="6" name="Picture 5"/>
            <p:cNvPicPr/>
            <p:nvPr/>
          </p:nvPicPr>
          <p:blipFill rotWithShape="1">
            <a:blip r:embed="rId2" cstate="print">
              <a:extLst>
                <a:ext uri="{28A0092B-C50C-407E-A947-70E740481C1C}">
                  <a14:useLocalDpi xmlns:a14="http://schemas.microsoft.com/office/drawing/2010/main" val="0"/>
                </a:ext>
              </a:extLst>
            </a:blip>
            <a:srcRect t="-1" b="13542"/>
            <a:stretch/>
          </p:blipFill>
          <p:spPr bwMode="auto">
            <a:xfrm>
              <a:off x="381000" y="5867400"/>
              <a:ext cx="762000" cy="679332"/>
            </a:xfrm>
            <a:prstGeom prst="rect">
              <a:avLst/>
            </a:prstGeom>
            <a:ln>
              <a:noFill/>
            </a:ln>
            <a:extLst>
              <a:ext uri="{53640926-AAD7-44D8-BBD7-CCE9431645EC}">
                <a14:shadowObscured xmlns:a14="http://schemas.microsoft.com/office/drawing/2010/main"/>
              </a:ext>
            </a:extLst>
          </p:spPr>
        </p:pic>
        <p:sp>
          <p:nvSpPr>
            <p:cNvPr id="7" name="TextBox 6"/>
            <p:cNvSpPr txBox="1"/>
            <p:nvPr/>
          </p:nvSpPr>
          <p:spPr>
            <a:xfrm>
              <a:off x="468630" y="6511290"/>
              <a:ext cx="597877" cy="276999"/>
            </a:xfrm>
            <a:prstGeom prst="rect">
              <a:avLst/>
            </a:prstGeom>
            <a:noFill/>
          </p:spPr>
          <p:txBody>
            <a:bodyPr wrap="square" rtlCol="0">
              <a:spAutoFit/>
            </a:bodyPr>
            <a:lstStyle/>
            <a:p>
              <a:pPr algn="ctr"/>
              <a:r>
                <a:rPr lang="en-US" sz="1200" b="1" dirty="0">
                  <a:solidFill>
                    <a:srgbClr val="003399"/>
                  </a:solidFill>
                  <a:latin typeface="Rockwell" panose="02060603020205020403" pitchFamily="18" charset="0"/>
                </a:rPr>
                <a:t>IAEC</a:t>
              </a:r>
              <a:endParaRPr lang="en-US" sz="1200" dirty="0">
                <a:solidFill>
                  <a:srgbClr val="003399"/>
                </a:solidFill>
                <a:latin typeface="Rockwell" panose="02060603020205020403" pitchFamily="18" charset="0"/>
              </a:endParaRPr>
            </a:p>
          </p:txBody>
        </p:sp>
      </p:grpSp>
      <p:sp>
        <p:nvSpPr>
          <p:cNvPr id="9" name="Slide Number Placeholder 8"/>
          <p:cNvSpPr>
            <a:spLocks noGrp="1"/>
          </p:cNvSpPr>
          <p:nvPr>
            <p:ph type="sldNum" sz="quarter" idx="12"/>
          </p:nvPr>
        </p:nvSpPr>
        <p:spPr>
          <a:xfrm>
            <a:off x="7543800" y="6096000"/>
            <a:ext cx="1143000" cy="396875"/>
          </a:xfrm>
        </p:spPr>
        <p:txBody>
          <a:bodyPr/>
          <a:lstStyle/>
          <a:p>
            <a:pPr algn="ctr"/>
            <a:r>
              <a:rPr lang="en-US" sz="1600" b="1" dirty="0" smtClean="0">
                <a:solidFill>
                  <a:srgbClr val="0070C0"/>
                </a:solidFill>
                <a:latin typeface="Times New Roman" panose="02020603050405020304" pitchFamily="18" charset="0"/>
                <a:cs typeface="Times New Roman" panose="02020603050405020304" pitchFamily="18" charset="0"/>
              </a:rPr>
              <a:t>Page </a:t>
            </a:r>
            <a:fld id="{09AA1733-BED7-49E3-BFE2-2560DD28F9CD}" type="slidenum">
              <a:rPr lang="en-US" sz="1400" b="1" smtClean="0">
                <a:solidFill>
                  <a:srgbClr val="0070C0"/>
                </a:solidFill>
                <a:latin typeface="Times New Roman" panose="02020603050405020304" pitchFamily="18" charset="0"/>
                <a:cs typeface="Times New Roman" panose="02020603050405020304" pitchFamily="18" charset="0"/>
              </a:rPr>
              <a:pPr algn="ctr"/>
              <a:t>7</a:t>
            </a:fld>
            <a:endParaRPr lang="en-US" sz="1400" b="1" dirty="0">
              <a:solidFill>
                <a:srgbClr val="0070C0"/>
              </a:solidFill>
              <a:latin typeface="Times New Roman" panose="02020603050405020304" pitchFamily="18" charset="0"/>
              <a:cs typeface="Times New Roman" panose="02020603050405020304" pitchFamily="18" charset="0"/>
            </a:endParaRPr>
          </a:p>
        </p:txBody>
      </p:sp>
      <p:cxnSp>
        <p:nvCxnSpPr>
          <p:cNvPr id="17" name="Straight Connector 16"/>
          <p:cNvCxnSpPr/>
          <p:nvPr/>
        </p:nvCxnSpPr>
        <p:spPr>
          <a:xfrm>
            <a:off x="457200" y="58674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57200" y="9906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914400" y="6169223"/>
            <a:ext cx="3733800" cy="307777"/>
          </a:xfrm>
          <a:prstGeom prst="rect">
            <a:avLst/>
          </a:prstGeom>
          <a:noFill/>
        </p:spPr>
        <p:txBody>
          <a:bodyPr wrap="square" rtlCol="0">
            <a:spAutoFit/>
          </a:bodyPr>
          <a:lstStyle/>
          <a:p>
            <a:r>
              <a:rPr lang="en-US" sz="1400" b="1" cap="small" dirty="0">
                <a:solidFill>
                  <a:srgbClr val="003399"/>
                </a:solidFill>
                <a:latin typeface="Rockwell" panose="02060603020205020403" pitchFamily="18" charset="0"/>
              </a:rPr>
              <a:t>I</a:t>
            </a:r>
            <a:r>
              <a:rPr lang="en-US" sz="1400" cap="small" dirty="0">
                <a:latin typeface="Rockwell" panose="02060603020205020403" pitchFamily="18" charset="0"/>
              </a:rPr>
              <a:t>nternational</a:t>
            </a:r>
            <a:r>
              <a:rPr lang="en-US" sz="1400" cap="small" dirty="0">
                <a:solidFill>
                  <a:srgbClr val="0000FF"/>
                </a:solidFill>
                <a:latin typeface="Rockwell" panose="02060603020205020403" pitchFamily="18" charset="0"/>
              </a:rPr>
              <a:t> </a:t>
            </a:r>
            <a:r>
              <a:rPr lang="en-US" sz="1400" b="1" cap="small" dirty="0">
                <a:solidFill>
                  <a:srgbClr val="003399"/>
                </a:solidFill>
                <a:latin typeface="Rockwell" panose="02060603020205020403" pitchFamily="18" charset="0"/>
              </a:rPr>
              <a:t>A</a:t>
            </a:r>
            <a:r>
              <a:rPr lang="en-US" sz="1400" cap="small" dirty="0">
                <a:latin typeface="Rockwell" panose="02060603020205020403" pitchFamily="18" charset="0"/>
              </a:rPr>
              <a:t>tomic </a:t>
            </a:r>
            <a:r>
              <a:rPr lang="en-US" sz="1400" b="1" cap="small" dirty="0">
                <a:solidFill>
                  <a:srgbClr val="003399"/>
                </a:solidFill>
                <a:latin typeface="Rockwell" panose="02060603020205020403" pitchFamily="18" charset="0"/>
              </a:rPr>
              <a:t>E</a:t>
            </a:r>
            <a:r>
              <a:rPr lang="en-US" sz="1400" cap="small" dirty="0">
                <a:latin typeface="Rockwell" panose="02060603020205020403" pitchFamily="18" charset="0"/>
              </a:rPr>
              <a:t>nergy </a:t>
            </a:r>
            <a:r>
              <a:rPr lang="en-US" sz="1400" b="1" cap="small" dirty="0">
                <a:solidFill>
                  <a:srgbClr val="003399"/>
                </a:solidFill>
                <a:latin typeface="Rockwell" panose="02060603020205020403" pitchFamily="18" charset="0"/>
              </a:rPr>
              <a:t>C</a:t>
            </a:r>
            <a:r>
              <a:rPr lang="en-US" sz="1400" cap="small" dirty="0">
                <a:latin typeface="Rockwell" panose="02060603020205020403" pitchFamily="18" charset="0"/>
              </a:rPr>
              <a:t>onsulting</a:t>
            </a:r>
            <a:endParaRPr lang="en-US" sz="1400" dirty="0">
              <a:latin typeface="Rockwell" panose="02060603020205020403" pitchFamily="18" charset="0"/>
            </a:endParaRPr>
          </a:p>
        </p:txBody>
      </p:sp>
    </p:spTree>
    <p:extLst>
      <p:ext uri="{BB962C8B-B14F-4D97-AF65-F5344CB8AC3E}">
        <p14:creationId xmlns:p14="http://schemas.microsoft.com/office/powerpoint/2010/main" val="2074805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1"/>
            <a:ext cx="9144000" cy="533399"/>
          </a:xfrm>
        </p:spPr>
        <p:txBody>
          <a:bodyPr>
            <a:normAutofit/>
          </a:bodyPr>
          <a:lstStyle/>
          <a:p>
            <a:r>
              <a:rPr lang="en-US" sz="2400" dirty="0" smtClean="0">
                <a:latin typeface="Times New Roman" pitchFamily="18" charset="0"/>
                <a:cs typeface="Times New Roman" pitchFamily="18" charset="0"/>
              </a:rPr>
              <a:t>Concluding Remarks</a:t>
            </a:r>
            <a:endParaRPr lang="en-US" sz="2400" cap="small"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43001"/>
            <a:ext cx="8229600" cy="4572000"/>
          </a:xfrm>
        </p:spPr>
        <p:txBody>
          <a:bodyPr>
            <a:normAutofit fontScale="47500" lnSpcReduction="20000"/>
          </a:bodyPr>
          <a:lstStyle/>
          <a:p>
            <a:r>
              <a:rPr lang="en-US" dirty="0" smtClean="0">
                <a:latin typeface="Times New Roman" pitchFamily="18" charset="0"/>
                <a:cs typeface="Times New Roman" pitchFamily="18" charset="0"/>
              </a:rPr>
              <a:t>“Indian civil nuclear </a:t>
            </a:r>
            <a:r>
              <a:rPr lang="en-US" dirty="0" smtClean="0">
                <a:latin typeface="Times New Roman" pitchFamily="18" charset="0"/>
                <a:cs typeface="Times New Roman" pitchFamily="18" charset="0"/>
              </a:rPr>
              <a:t>supply chain market is </a:t>
            </a:r>
            <a:r>
              <a:rPr lang="en-US" dirty="0" smtClean="0">
                <a:latin typeface="Times New Roman" pitchFamily="18" charset="0"/>
                <a:cs typeface="Times New Roman" pitchFamily="18" charset="0"/>
              </a:rPr>
              <a:t>for the U.S. industry to lose”</a:t>
            </a:r>
          </a:p>
          <a:p>
            <a:r>
              <a:rPr lang="en-US" dirty="0" smtClean="0">
                <a:latin typeface="Times New Roman" pitchFamily="18" charset="0"/>
                <a:cs typeface="Times New Roman" pitchFamily="18" charset="0"/>
              </a:rPr>
              <a:t>Invest in marketing - show up!</a:t>
            </a:r>
          </a:p>
          <a:p>
            <a:r>
              <a:rPr lang="en-US" dirty="0" smtClean="0">
                <a:latin typeface="Times New Roman" pitchFamily="18" charset="0"/>
                <a:cs typeface="Times New Roman" pitchFamily="18" charset="0"/>
              </a:rPr>
              <a:t>Seek Connections – Link up with Indian commercial sector (publicly owned companies). Most CEO’s have received advanced degrees from the U.S. </a:t>
            </a:r>
            <a:r>
              <a:rPr lang="en-US" dirty="0" smtClean="0">
                <a:latin typeface="Times New Roman" pitchFamily="18" charset="0"/>
                <a:cs typeface="Times New Roman" pitchFamily="18" charset="0"/>
              </a:rPr>
              <a:t>universities</a:t>
            </a:r>
          </a:p>
          <a:p>
            <a:r>
              <a:rPr lang="en-US" dirty="0" smtClean="0">
                <a:latin typeface="Times New Roman" pitchFamily="18" charset="0"/>
                <a:cs typeface="Times New Roman" pitchFamily="18" charset="0"/>
              </a:rPr>
              <a:t>Furthering commercial ties with a “Natural Ally” has clear advantages over dealing with countries designated as “Strategic Competitors” by the U.S.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Join either of the two vibrant trade groups in Washington promoting bilateral trade with India – USISPF or USIBC</a:t>
            </a:r>
          </a:p>
          <a:p>
            <a:r>
              <a:rPr lang="en-US" dirty="0" smtClean="0">
                <a:latin typeface="Times New Roman" pitchFamily="18" charset="0"/>
                <a:cs typeface="Times New Roman" pitchFamily="18" charset="0"/>
              </a:rPr>
              <a:t>Attend the Indian Nuclear Summit in Mumbai this October. Some of the confirmed speakers to date are:</a:t>
            </a:r>
          </a:p>
          <a:p>
            <a:pPr lvl="1">
              <a:buFont typeface="Wingdings" pitchFamily="2" charset="2"/>
              <a:buChar char="Ø"/>
            </a:pPr>
            <a:r>
              <a:rPr lang="en-US" dirty="0" smtClean="0">
                <a:latin typeface="Times New Roman" pitchFamily="18" charset="0"/>
                <a:cs typeface="Times New Roman" pitchFamily="18" charset="0"/>
              </a:rPr>
              <a:t>Dr. M. R. </a:t>
            </a:r>
            <a:r>
              <a:rPr lang="en-US" dirty="0" err="1" smtClean="0">
                <a:latin typeface="Times New Roman" pitchFamily="18" charset="0"/>
                <a:cs typeface="Times New Roman" pitchFamily="18" charset="0"/>
              </a:rPr>
              <a:t>Srinivasan</a:t>
            </a:r>
            <a:r>
              <a:rPr lang="en-US" dirty="0" smtClean="0">
                <a:latin typeface="Times New Roman" pitchFamily="18" charset="0"/>
                <a:cs typeface="Times New Roman" pitchFamily="18" charset="0"/>
              </a:rPr>
              <a:t> – “Admiral Rickover of India”: negotiated the purchase of first two LWR’s with GE in 1960’s. Very involved and Very influential</a:t>
            </a:r>
          </a:p>
          <a:p>
            <a:pPr lvl="1">
              <a:buFont typeface="Wingdings" pitchFamily="2" charset="2"/>
              <a:buChar char="Ø"/>
            </a:pPr>
            <a:r>
              <a:rPr lang="en-US" dirty="0" smtClean="0">
                <a:latin typeface="Times New Roman" pitchFamily="18" charset="0"/>
                <a:cs typeface="Times New Roman" pitchFamily="18" charset="0"/>
              </a:rPr>
              <a:t>Dr. R.B. Grover – Lead technical negotiator of the U.S.-India civil nuclear agreement </a:t>
            </a:r>
          </a:p>
          <a:p>
            <a:pPr lvl="1">
              <a:buFont typeface="Wingdings" pitchFamily="2" charset="2"/>
              <a:buChar char="Ø"/>
            </a:pPr>
            <a:r>
              <a:rPr lang="en-US" dirty="0" smtClean="0">
                <a:latin typeface="Times New Roman" pitchFamily="18" charset="0"/>
                <a:cs typeface="Times New Roman" pitchFamily="18" charset="0"/>
              </a:rPr>
              <a:t>Mr. S. K. Sharma – CMD, NPCIL (national nuclear utility)</a:t>
            </a:r>
          </a:p>
          <a:p>
            <a:pPr lvl="1">
              <a:buFont typeface="Wingdings" pitchFamily="2" charset="2"/>
              <a:buChar char="Ø"/>
            </a:pPr>
            <a:r>
              <a:rPr lang="en-US" dirty="0" smtClean="0">
                <a:latin typeface="Times New Roman" pitchFamily="18" charset="0"/>
                <a:cs typeface="Times New Roman" pitchFamily="18" charset="0"/>
              </a:rPr>
              <a:t>Mr. S.A. </a:t>
            </a:r>
            <a:r>
              <a:rPr lang="en-US" dirty="0" err="1" smtClean="0">
                <a:latin typeface="Times New Roman" pitchFamily="18" charset="0"/>
                <a:cs typeface="Times New Roman" pitchFamily="18" charset="0"/>
              </a:rPr>
              <a:t>Bhardwaj</a:t>
            </a:r>
            <a:r>
              <a:rPr lang="en-US" dirty="0" smtClean="0">
                <a:latin typeface="Times New Roman" pitchFamily="18" charset="0"/>
                <a:cs typeface="Times New Roman" pitchFamily="18" charset="0"/>
              </a:rPr>
              <a:t> – Chairman, Atomic Energy Regulatory Board (AERB)</a:t>
            </a:r>
          </a:p>
          <a:p>
            <a:r>
              <a:rPr lang="en-US" dirty="0" smtClean="0">
                <a:latin typeface="Times New Roman" pitchFamily="18" charset="0"/>
                <a:cs typeface="Times New Roman" pitchFamily="18" charset="0"/>
              </a:rPr>
              <a:t>The Summit is being organized by the same group that arranged a similar conference in Shanghai in May 2018. The Mumbai conference is exactly 5 months later</a:t>
            </a:r>
            <a:endParaRPr lang="en-US" sz="1800" dirty="0" smtClean="0">
              <a:latin typeface="Times New Roman" panose="02020603050405020304" pitchFamily="18" charset="0"/>
              <a:cs typeface="Times New Roman" panose="02020603050405020304" pitchFamily="18" charset="0"/>
            </a:endParaRPr>
          </a:p>
        </p:txBody>
      </p:sp>
      <p:grpSp>
        <p:nvGrpSpPr>
          <p:cNvPr id="4" name="Group 7"/>
          <p:cNvGrpSpPr/>
          <p:nvPr/>
        </p:nvGrpSpPr>
        <p:grpSpPr>
          <a:xfrm>
            <a:off x="228600" y="5943600"/>
            <a:ext cx="762000" cy="920889"/>
            <a:chOff x="381000" y="5867400"/>
            <a:chExt cx="762000" cy="920889"/>
          </a:xfrm>
        </p:grpSpPr>
        <p:pic>
          <p:nvPicPr>
            <p:cNvPr id="6" name="Picture 5"/>
            <p:cNvPicPr/>
            <p:nvPr/>
          </p:nvPicPr>
          <p:blipFill rotWithShape="1">
            <a:blip r:embed="rId2" cstate="print">
              <a:extLst>
                <a:ext uri="{28A0092B-C50C-407E-A947-70E740481C1C}">
                  <a14:useLocalDpi xmlns:a14="http://schemas.microsoft.com/office/drawing/2010/main" val="0"/>
                </a:ext>
              </a:extLst>
            </a:blip>
            <a:srcRect t="-1" b="13542"/>
            <a:stretch/>
          </p:blipFill>
          <p:spPr bwMode="auto">
            <a:xfrm>
              <a:off x="381000" y="5867400"/>
              <a:ext cx="762000" cy="679332"/>
            </a:xfrm>
            <a:prstGeom prst="rect">
              <a:avLst/>
            </a:prstGeom>
            <a:ln>
              <a:noFill/>
            </a:ln>
            <a:extLst>
              <a:ext uri="{53640926-AAD7-44D8-BBD7-CCE9431645EC}">
                <a14:shadowObscured xmlns:a14="http://schemas.microsoft.com/office/drawing/2010/main"/>
              </a:ext>
            </a:extLst>
          </p:spPr>
        </p:pic>
        <p:sp>
          <p:nvSpPr>
            <p:cNvPr id="7" name="TextBox 6"/>
            <p:cNvSpPr txBox="1"/>
            <p:nvPr/>
          </p:nvSpPr>
          <p:spPr>
            <a:xfrm>
              <a:off x="468630" y="6511290"/>
              <a:ext cx="597877" cy="276999"/>
            </a:xfrm>
            <a:prstGeom prst="rect">
              <a:avLst/>
            </a:prstGeom>
            <a:noFill/>
          </p:spPr>
          <p:txBody>
            <a:bodyPr wrap="square" rtlCol="0">
              <a:spAutoFit/>
            </a:bodyPr>
            <a:lstStyle/>
            <a:p>
              <a:pPr algn="ctr"/>
              <a:r>
                <a:rPr lang="en-US" sz="1200" b="1" dirty="0">
                  <a:solidFill>
                    <a:srgbClr val="003399"/>
                  </a:solidFill>
                  <a:latin typeface="Rockwell" panose="02060603020205020403" pitchFamily="18" charset="0"/>
                </a:rPr>
                <a:t>IAEC</a:t>
              </a:r>
              <a:endParaRPr lang="en-US" sz="1200" dirty="0">
                <a:solidFill>
                  <a:srgbClr val="003399"/>
                </a:solidFill>
                <a:latin typeface="Rockwell" panose="02060603020205020403" pitchFamily="18" charset="0"/>
              </a:endParaRPr>
            </a:p>
          </p:txBody>
        </p:sp>
      </p:grpSp>
      <p:sp>
        <p:nvSpPr>
          <p:cNvPr id="9" name="Slide Number Placeholder 8"/>
          <p:cNvSpPr>
            <a:spLocks noGrp="1"/>
          </p:cNvSpPr>
          <p:nvPr>
            <p:ph type="sldNum" sz="quarter" idx="12"/>
          </p:nvPr>
        </p:nvSpPr>
        <p:spPr>
          <a:xfrm>
            <a:off x="7543800" y="6096000"/>
            <a:ext cx="1143000" cy="396875"/>
          </a:xfrm>
        </p:spPr>
        <p:txBody>
          <a:bodyPr/>
          <a:lstStyle/>
          <a:p>
            <a:pPr algn="ctr"/>
            <a:r>
              <a:rPr lang="en-US" sz="1600" b="1" dirty="0" smtClean="0">
                <a:solidFill>
                  <a:srgbClr val="0070C0"/>
                </a:solidFill>
                <a:latin typeface="Times New Roman" panose="02020603050405020304" pitchFamily="18" charset="0"/>
                <a:cs typeface="Times New Roman" panose="02020603050405020304" pitchFamily="18" charset="0"/>
              </a:rPr>
              <a:t>Page </a:t>
            </a:r>
            <a:fld id="{09AA1733-BED7-49E3-BFE2-2560DD28F9CD}" type="slidenum">
              <a:rPr lang="en-US" sz="1400" b="1" smtClean="0">
                <a:solidFill>
                  <a:srgbClr val="0070C0"/>
                </a:solidFill>
                <a:latin typeface="Times New Roman" panose="02020603050405020304" pitchFamily="18" charset="0"/>
                <a:cs typeface="Times New Roman" panose="02020603050405020304" pitchFamily="18" charset="0"/>
              </a:rPr>
              <a:pPr algn="ctr"/>
              <a:t>8</a:t>
            </a:fld>
            <a:endParaRPr lang="en-US" sz="1400" b="1" dirty="0">
              <a:solidFill>
                <a:srgbClr val="0070C0"/>
              </a:solidFill>
              <a:latin typeface="Times New Roman" panose="02020603050405020304" pitchFamily="18" charset="0"/>
              <a:cs typeface="Times New Roman" panose="02020603050405020304" pitchFamily="18" charset="0"/>
            </a:endParaRPr>
          </a:p>
        </p:txBody>
      </p:sp>
      <p:cxnSp>
        <p:nvCxnSpPr>
          <p:cNvPr id="17" name="Straight Connector 16"/>
          <p:cNvCxnSpPr/>
          <p:nvPr/>
        </p:nvCxnSpPr>
        <p:spPr>
          <a:xfrm>
            <a:off x="457200" y="58674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57200" y="9906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914400" y="6169223"/>
            <a:ext cx="3733800" cy="307777"/>
          </a:xfrm>
          <a:prstGeom prst="rect">
            <a:avLst/>
          </a:prstGeom>
          <a:noFill/>
        </p:spPr>
        <p:txBody>
          <a:bodyPr wrap="square" rtlCol="0">
            <a:spAutoFit/>
          </a:bodyPr>
          <a:lstStyle/>
          <a:p>
            <a:r>
              <a:rPr lang="en-US" sz="1400" b="1" cap="small" dirty="0">
                <a:solidFill>
                  <a:srgbClr val="003399"/>
                </a:solidFill>
                <a:latin typeface="Rockwell" panose="02060603020205020403" pitchFamily="18" charset="0"/>
              </a:rPr>
              <a:t>I</a:t>
            </a:r>
            <a:r>
              <a:rPr lang="en-US" sz="1400" cap="small" dirty="0">
                <a:latin typeface="Rockwell" panose="02060603020205020403" pitchFamily="18" charset="0"/>
              </a:rPr>
              <a:t>nternational</a:t>
            </a:r>
            <a:r>
              <a:rPr lang="en-US" sz="1400" cap="small" dirty="0">
                <a:solidFill>
                  <a:srgbClr val="0000FF"/>
                </a:solidFill>
                <a:latin typeface="Rockwell" panose="02060603020205020403" pitchFamily="18" charset="0"/>
              </a:rPr>
              <a:t> </a:t>
            </a:r>
            <a:r>
              <a:rPr lang="en-US" sz="1400" b="1" cap="small" dirty="0">
                <a:solidFill>
                  <a:srgbClr val="003399"/>
                </a:solidFill>
                <a:latin typeface="Rockwell" panose="02060603020205020403" pitchFamily="18" charset="0"/>
              </a:rPr>
              <a:t>A</a:t>
            </a:r>
            <a:r>
              <a:rPr lang="en-US" sz="1400" cap="small" dirty="0">
                <a:latin typeface="Rockwell" panose="02060603020205020403" pitchFamily="18" charset="0"/>
              </a:rPr>
              <a:t>tomic </a:t>
            </a:r>
            <a:r>
              <a:rPr lang="en-US" sz="1400" b="1" cap="small" dirty="0">
                <a:solidFill>
                  <a:srgbClr val="003399"/>
                </a:solidFill>
                <a:latin typeface="Rockwell" panose="02060603020205020403" pitchFamily="18" charset="0"/>
              </a:rPr>
              <a:t>E</a:t>
            </a:r>
            <a:r>
              <a:rPr lang="en-US" sz="1400" cap="small" dirty="0">
                <a:latin typeface="Rockwell" panose="02060603020205020403" pitchFamily="18" charset="0"/>
              </a:rPr>
              <a:t>nergy </a:t>
            </a:r>
            <a:r>
              <a:rPr lang="en-US" sz="1400" b="1" cap="small" dirty="0">
                <a:solidFill>
                  <a:srgbClr val="003399"/>
                </a:solidFill>
                <a:latin typeface="Rockwell" panose="02060603020205020403" pitchFamily="18" charset="0"/>
              </a:rPr>
              <a:t>C</a:t>
            </a:r>
            <a:r>
              <a:rPr lang="en-US" sz="1400" cap="small" dirty="0">
                <a:latin typeface="Rockwell" panose="02060603020205020403" pitchFamily="18" charset="0"/>
              </a:rPr>
              <a:t>onsulting</a:t>
            </a:r>
            <a:endParaRPr lang="en-US" sz="1400" dirty="0">
              <a:latin typeface="Rockwell" panose="02060603020205020403" pitchFamily="18" charset="0"/>
            </a:endParaRPr>
          </a:p>
        </p:txBody>
      </p:sp>
    </p:spTree>
    <p:extLst>
      <p:ext uri="{BB962C8B-B14F-4D97-AF65-F5344CB8AC3E}">
        <p14:creationId xmlns:p14="http://schemas.microsoft.com/office/powerpoint/2010/main" val="20748052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2183</TotalTime>
  <Words>1500</Words>
  <Application>Microsoft Office PowerPoint</Application>
  <PresentationFormat>On-screen Show (4:3)</PresentationFormat>
  <Paragraphs>122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”Hot Market: INDIA”</vt:lpstr>
      <vt:lpstr>Update on the Indian Civil Nuclear Program</vt:lpstr>
      <vt:lpstr>Quality of Bilateral Relationship</vt:lpstr>
      <vt:lpstr>Top Level G-to-G Interactions Pertaining to Nuclear Energy</vt:lpstr>
      <vt:lpstr>India’s Nuclear Energy Program - Background</vt:lpstr>
      <vt:lpstr>India’s Nuclear Energy Plans</vt:lpstr>
      <vt:lpstr>Indigenous Nuclear Power Industry</vt:lpstr>
      <vt:lpstr>Foreign Reactor and Fuel Sales</vt:lpstr>
      <vt:lpstr>Concluding Remarks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Cindy</dc:creator>
  <cp:lastModifiedBy>Preferred Customer</cp:lastModifiedBy>
  <cp:revision>107</cp:revision>
  <dcterms:created xsi:type="dcterms:W3CDTF">2015-09-17T02:08:18Z</dcterms:created>
  <dcterms:modified xsi:type="dcterms:W3CDTF">2018-07-19T21:52:06Z</dcterms:modified>
</cp:coreProperties>
</file>