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57" r:id="rId4"/>
    <p:sldId id="262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9" d="100"/>
          <a:sy n="89" d="100"/>
        </p:scale>
        <p:origin x="-30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D6564-20F2-4E2B-A4A2-EF0362B15943}" type="datetimeFigureOut">
              <a:rPr lang="en-US" smtClean="0"/>
              <a:pPr/>
              <a:t>6/8/2017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AE4D1-0852-4F7A-A705-887217EC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2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4BB2-5533-47C2-A23C-A5359ED79462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9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9672-48ED-48F5-BC55-D0028CC169B3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A101-83E7-4E7F-A073-0B5C059FB6C4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9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5D8F-0E2C-43AF-B800-53F5935B751F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2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9AD9-C950-40B0-A32D-7482F04DB1F6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9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F4D-CAEA-4E5D-A791-23F2D022D465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8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C7BF0-4F07-4696-A678-B17D8395A580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4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6A10-A3E9-4447-B2B8-D0B8EAA1EF22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5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6DC7-AA08-41F2-9671-81AD22AD4CC7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8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E0A6-8876-45D5-B8A7-05A53254DFE8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1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66B3-9DE2-4EDD-997C-29FFDB62D665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5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9F19C-1714-4312-BAB0-51426351529E}" type="datetime1">
              <a:rPr lang="en-US" smtClean="0"/>
              <a:pPr/>
              <a:t>6/8/2017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A1733-BED7-49E3-BFE2-2560DD28F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2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52645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sz="32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Stakes in The India Nuclear Energy Market</a:t>
            </a:r>
            <a:br>
              <a:rPr lang="en-US" sz="32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and Outlook</a:t>
            </a:r>
            <a:endParaRPr lang="en-US" sz="32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1752600"/>
          </a:xfrm>
        </p:spPr>
        <p:txBody>
          <a:bodyPr>
            <a:normAutofit lnSpcReduction="10000"/>
          </a:bodyPr>
          <a:lstStyle/>
          <a:p>
            <a:r>
              <a:rPr lang="en-US" sz="2400" b="1" cap="sm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Vijay K. Sazawal, Ph.D.</a:t>
            </a:r>
          </a:p>
          <a:p>
            <a:r>
              <a:rPr lang="en-US" sz="2400" b="1" cap="sm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6, 2017</a:t>
            </a:r>
          </a:p>
          <a:p>
            <a:endParaRPr lang="en-US" sz="2400" b="1" cap="small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cap="sm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Summit III on Global Nuclear Energy Markets 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3542"/>
          <a:stretch/>
        </p:blipFill>
        <p:spPr bwMode="auto">
          <a:xfrm>
            <a:off x="381000" y="152400"/>
            <a:ext cx="990600" cy="9416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71600" y="49794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I</a:t>
            </a:r>
            <a:r>
              <a:rPr lang="en-US" cap="small" dirty="0">
                <a:latin typeface="Rockwell" panose="02060603020205020403" pitchFamily="18" charset="0"/>
              </a:rPr>
              <a:t>nternational</a:t>
            </a:r>
            <a:r>
              <a:rPr lang="en-US" cap="small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A</a:t>
            </a:r>
            <a:r>
              <a:rPr lang="en-US" cap="small" dirty="0">
                <a:latin typeface="Rockwell" panose="02060603020205020403" pitchFamily="18" charset="0"/>
              </a:rPr>
              <a:t>tomic </a:t>
            </a:r>
            <a:r>
              <a:rPr lang="en-US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E</a:t>
            </a:r>
            <a:r>
              <a:rPr lang="en-US" cap="small" dirty="0">
                <a:latin typeface="Rockwell" panose="02060603020205020403" pitchFamily="18" charset="0"/>
              </a:rPr>
              <a:t>nergy </a:t>
            </a:r>
            <a:r>
              <a:rPr lang="en-US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C</a:t>
            </a:r>
            <a:r>
              <a:rPr lang="en-US" cap="small" dirty="0">
                <a:latin typeface="Rockwell" panose="02060603020205020403" pitchFamily="18" charset="0"/>
              </a:rPr>
              <a:t>onsulting</a:t>
            </a:r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" y="1066800"/>
            <a:ext cx="777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  <a:latin typeface="Rockwell" panose="02060603020205020403" pitchFamily="18" charset="0"/>
              </a:rPr>
              <a:t>IAEC</a:t>
            </a:r>
            <a:endParaRPr lang="en-US" sz="1600" dirty="0">
              <a:solidFill>
                <a:srgbClr val="0070C0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18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1"/>
            <a:ext cx="9144000" cy="533399"/>
          </a:xfrm>
        </p:spPr>
        <p:txBody>
          <a:bodyPr>
            <a:normAutofit/>
          </a:bodyPr>
          <a:lstStyle/>
          <a:p>
            <a:r>
              <a:rPr lang="en-US" altLang="en-US" sz="2400" cap="small" dirty="0" smtClean="0">
                <a:latin typeface="Times New Roman" pitchFamily="18" charset="0"/>
                <a:cs typeface="Times New Roman" pitchFamily="18" charset="0"/>
              </a:rPr>
              <a:t>The Big Picture: G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lobal Nuclear Power Production 2035 </a:t>
            </a:r>
            <a:endParaRPr lang="en-US" sz="2400" cap="small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7"/>
          <p:cNvGrpSpPr/>
          <p:nvPr/>
        </p:nvGrpSpPr>
        <p:grpSpPr>
          <a:xfrm>
            <a:off x="228600" y="5943600"/>
            <a:ext cx="762000" cy="920889"/>
            <a:chOff x="381000" y="5867400"/>
            <a:chExt cx="762000" cy="920889"/>
          </a:xfrm>
        </p:grpSpPr>
        <p:pic>
          <p:nvPicPr>
            <p:cNvPr id="6" name="Picture 5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13542"/>
            <a:stretch/>
          </p:blipFill>
          <p:spPr bwMode="auto">
            <a:xfrm>
              <a:off x="381000" y="5867400"/>
              <a:ext cx="762000" cy="67933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8630" y="6511290"/>
              <a:ext cx="597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3399"/>
                  </a:solidFill>
                  <a:latin typeface="Rockwell" panose="02060603020205020403" pitchFamily="18" charset="0"/>
                </a:rPr>
                <a:t>IAEC</a:t>
              </a:r>
              <a:endParaRPr lang="en-US" sz="1200" dirty="0">
                <a:solidFill>
                  <a:srgbClr val="003399"/>
                </a:solidFill>
                <a:latin typeface="Rockwell" panose="02060603020205020403" pitchFamily="18" charset="0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43800" y="6096000"/>
            <a:ext cx="1143000" cy="396875"/>
          </a:xfrm>
        </p:spPr>
        <p:txBody>
          <a:bodyPr/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7200" y="58674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616922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I</a:t>
            </a:r>
            <a:r>
              <a:rPr lang="en-US" sz="1400" cap="small" dirty="0">
                <a:latin typeface="Rockwell" panose="02060603020205020403" pitchFamily="18" charset="0"/>
              </a:rPr>
              <a:t>nternational</a:t>
            </a:r>
            <a:r>
              <a:rPr lang="en-US" sz="1400" cap="small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A</a:t>
            </a:r>
            <a:r>
              <a:rPr lang="en-US" sz="1400" cap="small" dirty="0">
                <a:latin typeface="Rockwell" panose="02060603020205020403" pitchFamily="18" charset="0"/>
              </a:rPr>
              <a:t>tomic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E</a:t>
            </a:r>
            <a:r>
              <a:rPr lang="en-US" sz="1400" cap="small" dirty="0">
                <a:latin typeface="Rockwell" panose="02060603020205020403" pitchFamily="18" charset="0"/>
              </a:rPr>
              <a:t>nergy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C</a:t>
            </a:r>
            <a:r>
              <a:rPr lang="en-US" sz="1400" cap="small" dirty="0">
                <a:latin typeface="Rockwell" panose="02060603020205020403" pitchFamily="18" charset="0"/>
              </a:rPr>
              <a:t>onsulting</a:t>
            </a:r>
            <a:endParaRPr lang="en-US" sz="1400" dirty="0">
              <a:latin typeface="Rockwell" panose="02060603020205020403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029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3431" y="1220695"/>
            <a:ext cx="7157138" cy="4416610"/>
          </a:xfrm>
          <a:noFill/>
        </p:spPr>
      </p:pic>
    </p:spTree>
    <p:extLst>
      <p:ext uri="{BB962C8B-B14F-4D97-AF65-F5344CB8AC3E}">
        <p14:creationId xmlns:p14="http://schemas.microsoft.com/office/powerpoint/2010/main" val="207480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Big Picture: India’s ranking in top global economies </a:t>
            </a:r>
            <a:endParaRPr lang="en-US" sz="24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909" y="1323109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Ranking of Top Global Economies 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Japan   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Germany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U.K.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France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Ranking of Top Global Economies in 2020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(Source: IMF Report, 2016)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" y="5943600"/>
            <a:ext cx="762000" cy="920889"/>
            <a:chOff x="381000" y="5867400"/>
            <a:chExt cx="762000" cy="920889"/>
          </a:xfrm>
        </p:grpSpPr>
        <p:pic>
          <p:nvPicPr>
            <p:cNvPr id="6" name="Picture 5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13542"/>
            <a:stretch/>
          </p:blipFill>
          <p:spPr bwMode="auto">
            <a:xfrm>
              <a:off x="381000" y="5867400"/>
              <a:ext cx="762000" cy="67933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8630" y="6511290"/>
              <a:ext cx="597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3399"/>
                  </a:solidFill>
                  <a:latin typeface="Rockwell" panose="02060603020205020403" pitchFamily="18" charset="0"/>
                </a:rPr>
                <a:t>IAEC</a:t>
              </a:r>
              <a:endParaRPr lang="en-US" sz="1200" dirty="0">
                <a:solidFill>
                  <a:srgbClr val="003399"/>
                </a:solidFill>
                <a:latin typeface="Rockwell" panose="02060603020205020403" pitchFamily="18" charset="0"/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457200" y="58674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616922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I</a:t>
            </a:r>
            <a:r>
              <a:rPr lang="en-US" sz="1400" cap="small" dirty="0">
                <a:latin typeface="Rockwell" panose="02060603020205020403" pitchFamily="18" charset="0"/>
              </a:rPr>
              <a:t>nternational</a:t>
            </a:r>
            <a:r>
              <a:rPr lang="en-US" sz="1400" cap="small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A</a:t>
            </a:r>
            <a:r>
              <a:rPr lang="en-US" sz="1400" cap="small" dirty="0">
                <a:latin typeface="Rockwell" panose="02060603020205020403" pitchFamily="18" charset="0"/>
              </a:rPr>
              <a:t>tomic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E</a:t>
            </a:r>
            <a:r>
              <a:rPr lang="en-US" sz="1400" cap="small" dirty="0">
                <a:latin typeface="Rockwell" panose="02060603020205020403" pitchFamily="18" charset="0"/>
              </a:rPr>
              <a:t>nergy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C</a:t>
            </a:r>
            <a:r>
              <a:rPr lang="en-US" sz="1400" cap="small" dirty="0">
                <a:latin typeface="Rockwell" panose="02060603020205020403" pitchFamily="18" charset="0"/>
              </a:rPr>
              <a:t>onsulting</a:t>
            </a:r>
            <a:endParaRPr lang="en-US" sz="1400" dirty="0">
              <a:latin typeface="Rockwell" panose="02060603020205020403" pitchFamily="18" charset="0"/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(Source: Exxon-Mobil 2016 Energy       Outlook)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14" name="Picture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8073" y="2528454"/>
            <a:ext cx="22669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0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None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None/>
            </a:pPr>
            <a:endParaRPr lang="en-U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7"/>
          <p:cNvGrpSpPr/>
          <p:nvPr/>
        </p:nvGrpSpPr>
        <p:grpSpPr>
          <a:xfrm>
            <a:off x="228600" y="5943600"/>
            <a:ext cx="762000" cy="920889"/>
            <a:chOff x="381000" y="5867400"/>
            <a:chExt cx="762000" cy="920889"/>
          </a:xfrm>
        </p:grpSpPr>
        <p:pic>
          <p:nvPicPr>
            <p:cNvPr id="6" name="Picture 5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13542"/>
            <a:stretch/>
          </p:blipFill>
          <p:spPr bwMode="auto">
            <a:xfrm>
              <a:off x="381000" y="5867400"/>
              <a:ext cx="762000" cy="67933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8630" y="6511290"/>
              <a:ext cx="597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3399"/>
                  </a:solidFill>
                  <a:latin typeface="Rockwell" panose="02060603020205020403" pitchFamily="18" charset="0"/>
                </a:rPr>
                <a:t>IAEC</a:t>
              </a:r>
              <a:endParaRPr lang="en-US" sz="1200" dirty="0">
                <a:solidFill>
                  <a:srgbClr val="003399"/>
                </a:solidFill>
                <a:latin typeface="Rockwell" panose="02060603020205020403" pitchFamily="18" charset="0"/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457200" y="58674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616922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I</a:t>
            </a:r>
            <a:r>
              <a:rPr lang="en-US" sz="1400" cap="small" dirty="0">
                <a:latin typeface="Rockwell" panose="02060603020205020403" pitchFamily="18" charset="0"/>
              </a:rPr>
              <a:t>nternational</a:t>
            </a:r>
            <a:r>
              <a:rPr lang="en-US" sz="1400" cap="small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A</a:t>
            </a:r>
            <a:r>
              <a:rPr lang="en-US" sz="1400" cap="small" dirty="0">
                <a:latin typeface="Rockwell" panose="02060603020205020403" pitchFamily="18" charset="0"/>
              </a:rPr>
              <a:t>tomic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E</a:t>
            </a:r>
            <a:r>
              <a:rPr lang="en-US" sz="1400" cap="small" dirty="0">
                <a:latin typeface="Rockwell" panose="02060603020205020403" pitchFamily="18" charset="0"/>
              </a:rPr>
              <a:t>nergy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C</a:t>
            </a:r>
            <a:r>
              <a:rPr lang="en-US" sz="1400" cap="small" dirty="0">
                <a:latin typeface="Rockwell" panose="02060603020205020403" pitchFamily="18" charset="0"/>
              </a:rPr>
              <a:t>onsulting</a:t>
            </a:r>
            <a:endParaRPr lang="en-US" sz="1400" dirty="0">
              <a:latin typeface="Rockwell" panose="02060603020205020403" pitchFamily="18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Big Picture: Energy Demand in India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33400" y="1371600"/>
            <a:ext cx="419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India is the 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largest consumer of energy in the world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India is the 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largest producer of electricity in the world. Non-fossil fuels amount to 33% of the energy mix and this number is growing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India’s population will exceed China’s in the next decade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India ratified the COP-21 Global Climate Agreement on April 22, 2016, and committed to reducing carbon dioxide emissions intensity by 33% to 35% by 2030 as compared to 2005 levels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(Source: Exxon-Mobil 2016 Energy Outlook)</a:t>
            </a:r>
          </a:p>
          <a:p>
            <a:pPr>
              <a:buNone/>
            </a:pP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6400" y="2590800"/>
            <a:ext cx="24860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05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1"/>
            <a:ext cx="9144000" cy="533399"/>
          </a:xfrm>
        </p:spPr>
        <p:txBody>
          <a:bodyPr>
            <a:normAutofit/>
          </a:bodyPr>
          <a:lstStyle/>
          <a:p>
            <a:r>
              <a:rPr lang="en-US" sz="24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</a:t>
            </a:r>
            <a:r>
              <a:rPr lang="en-US" sz="24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Presenters</a:t>
            </a:r>
            <a:endParaRPr lang="en-US" sz="24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5720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Corey McDaniel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Director, International Programs, INL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Mr. Benjamin Schwartz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for Defense and Aerospace, USIBC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Ravi Grover</a:t>
            </a:r>
          </a:p>
          <a:p>
            <a:pPr marL="914400" lvl="1" indent="-457200" algn="just">
              <a:spcBef>
                <a:spcPts val="0"/>
              </a:spcBef>
              <a:spcAft>
                <a:spcPts val="1000"/>
              </a:spcAft>
              <a:buClr>
                <a:srgbClr val="003399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Chair,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Bhabha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Institute (HBNI)</a:t>
            </a:r>
          </a:p>
        </p:txBody>
      </p:sp>
      <p:grpSp>
        <p:nvGrpSpPr>
          <p:cNvPr id="4" name="Group 7"/>
          <p:cNvGrpSpPr/>
          <p:nvPr/>
        </p:nvGrpSpPr>
        <p:grpSpPr>
          <a:xfrm>
            <a:off x="228600" y="5943600"/>
            <a:ext cx="762000" cy="920889"/>
            <a:chOff x="381000" y="5867400"/>
            <a:chExt cx="762000" cy="920889"/>
          </a:xfrm>
        </p:grpSpPr>
        <p:pic>
          <p:nvPicPr>
            <p:cNvPr id="6" name="Picture 5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13542"/>
            <a:stretch/>
          </p:blipFill>
          <p:spPr bwMode="auto">
            <a:xfrm>
              <a:off x="381000" y="5867400"/>
              <a:ext cx="762000" cy="67933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8630" y="6511290"/>
              <a:ext cx="597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3399"/>
                  </a:solidFill>
                  <a:latin typeface="Rockwell" panose="02060603020205020403" pitchFamily="18" charset="0"/>
                </a:rPr>
                <a:t>IAEC</a:t>
              </a:r>
              <a:endParaRPr lang="en-US" sz="1200" dirty="0">
                <a:solidFill>
                  <a:srgbClr val="003399"/>
                </a:solidFill>
                <a:latin typeface="Rockwell" panose="02060603020205020403" pitchFamily="18" charset="0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43800" y="6096000"/>
            <a:ext cx="1143000" cy="396875"/>
          </a:xfrm>
        </p:spPr>
        <p:txBody>
          <a:bodyPr/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7200" y="58674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  <a:ln w="25400" cap="flat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616922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I</a:t>
            </a:r>
            <a:r>
              <a:rPr lang="en-US" sz="1400" cap="small" dirty="0">
                <a:latin typeface="Rockwell" panose="02060603020205020403" pitchFamily="18" charset="0"/>
              </a:rPr>
              <a:t>nternational</a:t>
            </a:r>
            <a:r>
              <a:rPr lang="en-US" sz="1400" cap="small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A</a:t>
            </a:r>
            <a:r>
              <a:rPr lang="en-US" sz="1400" cap="small" dirty="0">
                <a:latin typeface="Rockwell" panose="02060603020205020403" pitchFamily="18" charset="0"/>
              </a:rPr>
              <a:t>tomic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E</a:t>
            </a:r>
            <a:r>
              <a:rPr lang="en-US" sz="1400" cap="small" dirty="0">
                <a:latin typeface="Rockwell" panose="02060603020205020403" pitchFamily="18" charset="0"/>
              </a:rPr>
              <a:t>nergy </a:t>
            </a:r>
            <a:r>
              <a:rPr lang="en-US" sz="1400" b="1" cap="small" dirty="0">
                <a:solidFill>
                  <a:srgbClr val="003399"/>
                </a:solidFill>
                <a:latin typeface="Rockwell" panose="02060603020205020403" pitchFamily="18" charset="0"/>
              </a:rPr>
              <a:t>C</a:t>
            </a:r>
            <a:r>
              <a:rPr lang="en-US" sz="1400" cap="small" dirty="0">
                <a:latin typeface="Rockwell" panose="02060603020205020403" pitchFamily="18" charset="0"/>
              </a:rPr>
              <a:t>onsulting</a:t>
            </a:r>
            <a:endParaRPr lang="en-US" sz="14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0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248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Stakes in The India Nuclear Energy Market Assessment and Outlook</vt:lpstr>
      <vt:lpstr>The Big Picture: Global Nuclear Power Production 2035 </vt:lpstr>
      <vt:lpstr>The Big Picture: India’s ranking in top global economies </vt:lpstr>
      <vt:lpstr>The Big Picture: Energy Demand in India</vt:lpstr>
      <vt:lpstr>Today’S Presenters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Preferred Customer</cp:lastModifiedBy>
  <cp:revision>53</cp:revision>
  <dcterms:created xsi:type="dcterms:W3CDTF">2015-09-17T02:08:18Z</dcterms:created>
  <dcterms:modified xsi:type="dcterms:W3CDTF">2017-06-08T13:11:03Z</dcterms:modified>
</cp:coreProperties>
</file>