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4"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300"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C5F36-1100-414F-B573-EAE393444C39}" type="datetimeFigureOut">
              <a:rPr lang="en-US" smtClean="0"/>
              <a:pPr/>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97BA7-12F3-4DB6-8C44-08AD99583C5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C5F36-1100-414F-B573-EAE393444C39}" type="datetimeFigureOut">
              <a:rPr lang="en-US" smtClean="0"/>
              <a:pPr/>
              <a:t>6/8/2017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97BA7-12F3-4DB6-8C44-08AD99583C5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1600200"/>
            <a:ext cx="9144000" cy="5264550"/>
          </a:xfrm>
          <a:prstGeom prst="rect">
            <a:avLst/>
          </a:prstGeom>
          <a:solidFill>
            <a:schemeClr val="bg1"/>
          </a:solidFill>
        </p:spPr>
      </p:pic>
      <p:sp>
        <p:nvSpPr>
          <p:cNvPr id="2" name="Title 1"/>
          <p:cNvSpPr>
            <a:spLocks noGrp="1"/>
          </p:cNvSpPr>
          <p:nvPr>
            <p:ph type="ctrTitle"/>
          </p:nvPr>
        </p:nvSpPr>
        <p:spPr>
          <a:xfrm>
            <a:off x="0" y="2130425"/>
            <a:ext cx="9144000" cy="1470025"/>
          </a:xfrm>
        </p:spPr>
        <p:txBody>
          <a:bodyPr>
            <a:normAutofit/>
          </a:bodyPr>
          <a:lstStyle/>
          <a:p>
            <a:r>
              <a:rPr lang="en-US" sz="3200" b="1" cap="small" dirty="0" smtClean="0">
                <a:latin typeface="Times New Roman" panose="02020603050405020304" pitchFamily="18" charset="0"/>
                <a:cs typeface="Times New Roman" panose="02020603050405020304" pitchFamily="18" charset="0"/>
              </a:rPr>
              <a:t>Doing Business in India</a:t>
            </a:r>
            <a:br>
              <a:rPr lang="en-US" sz="3200" b="1" cap="small" dirty="0" smtClean="0">
                <a:latin typeface="Times New Roman" panose="02020603050405020304" pitchFamily="18" charset="0"/>
                <a:cs typeface="Times New Roman" panose="02020603050405020304" pitchFamily="18" charset="0"/>
              </a:rPr>
            </a:br>
            <a:r>
              <a:rPr lang="en-US" sz="3200" b="1" cap="small" dirty="0" smtClean="0">
                <a:latin typeface="Times New Roman" panose="02020603050405020304" pitchFamily="18" charset="0"/>
                <a:cs typeface="Times New Roman" panose="02020603050405020304" pitchFamily="18" charset="0"/>
              </a:rPr>
              <a:t>Opportunities and Challenges</a:t>
            </a:r>
            <a:endParaRPr lang="en-US" sz="3200" b="1" cap="small"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3733800"/>
            <a:ext cx="9144000" cy="1752600"/>
          </a:xfrm>
        </p:spPr>
        <p:txBody>
          <a:bodyPr>
            <a:normAutofit lnSpcReduction="10000"/>
          </a:bodyPr>
          <a:lstStyle/>
          <a:p>
            <a:r>
              <a:rPr lang="en-US" sz="2400" b="1" cap="small" dirty="0" smtClean="0">
                <a:solidFill>
                  <a:schemeClr val="tx1"/>
                </a:solidFill>
                <a:latin typeface="Times New Roman" panose="02020603050405020304" pitchFamily="18" charset="0"/>
                <a:cs typeface="Times New Roman" panose="02020603050405020304" pitchFamily="18" charset="0"/>
              </a:rPr>
              <a:t>Vijay K. Sazawal, Ph.D.</a:t>
            </a:r>
          </a:p>
          <a:p>
            <a:r>
              <a:rPr lang="en-US" sz="2400" b="1" cap="small" dirty="0" smtClean="0">
                <a:solidFill>
                  <a:schemeClr val="tx1"/>
                </a:solidFill>
                <a:latin typeface="Times New Roman" panose="02020603050405020304" pitchFamily="18" charset="0"/>
                <a:cs typeface="Times New Roman" panose="02020603050405020304" pitchFamily="18" charset="0"/>
              </a:rPr>
              <a:t>June 7, 2017</a:t>
            </a:r>
          </a:p>
          <a:p>
            <a:endParaRPr lang="en-US" sz="2400" b="1" cap="small" dirty="0" smtClean="0">
              <a:solidFill>
                <a:schemeClr val="tx1"/>
              </a:solidFill>
              <a:latin typeface="Times New Roman" panose="02020603050405020304" pitchFamily="18" charset="0"/>
              <a:cs typeface="Times New Roman" panose="02020603050405020304" pitchFamily="18" charset="0"/>
            </a:endParaRPr>
          </a:p>
          <a:p>
            <a:r>
              <a:rPr lang="en-US" sz="2400" b="1" cap="small" dirty="0" smtClean="0">
                <a:solidFill>
                  <a:schemeClr val="tx1"/>
                </a:solidFill>
                <a:latin typeface="Times New Roman" panose="02020603050405020304" pitchFamily="18" charset="0"/>
                <a:cs typeface="Times New Roman" panose="02020603050405020304" pitchFamily="18" charset="0"/>
              </a:rPr>
              <a:t>Special Summit III on Global Nuclear Energy Markets </a:t>
            </a:r>
          </a:p>
        </p:txBody>
      </p:sp>
      <p:pic>
        <p:nvPicPr>
          <p:cNvPr id="8" name="Picture 7"/>
          <p:cNvPicPr/>
          <p:nvPr/>
        </p:nvPicPr>
        <p:blipFill rotWithShape="1">
          <a:blip r:embed="rId4" cstate="print">
            <a:extLst>
              <a:ext uri="{28A0092B-C50C-407E-A947-70E740481C1C}">
                <a14:useLocalDpi xmlns:a14="http://schemas.microsoft.com/office/drawing/2010/main" val="0"/>
              </a:ext>
            </a:extLst>
          </a:blip>
          <a:srcRect t="-1" b="13542"/>
          <a:stretch/>
        </p:blipFill>
        <p:spPr bwMode="auto">
          <a:xfrm>
            <a:off x="381000" y="152400"/>
            <a:ext cx="990600" cy="941686"/>
          </a:xfrm>
          <a:prstGeom prst="rect">
            <a:avLst/>
          </a:prstGeom>
          <a:ln>
            <a:noFill/>
          </a:ln>
          <a:extLst>
            <a:ext uri="{53640926-AAD7-44D8-BBD7-CCE9431645EC}">
              <a14:shadowObscured xmlns:a14="http://schemas.microsoft.com/office/drawing/2010/main"/>
            </a:ext>
          </a:extLst>
        </p:spPr>
      </p:pic>
      <p:sp>
        <p:nvSpPr>
          <p:cNvPr id="9" name="TextBox 8"/>
          <p:cNvSpPr txBox="1"/>
          <p:nvPr/>
        </p:nvSpPr>
        <p:spPr>
          <a:xfrm>
            <a:off x="1371600" y="497940"/>
            <a:ext cx="4800600" cy="369332"/>
          </a:xfrm>
          <a:prstGeom prst="rect">
            <a:avLst/>
          </a:prstGeom>
          <a:noFill/>
        </p:spPr>
        <p:txBody>
          <a:bodyPr wrap="square" rtlCol="0">
            <a:spAutoFit/>
          </a:bodyPr>
          <a:lstStyle/>
          <a:p>
            <a:r>
              <a:rPr lang="en-US" b="1" cap="small" dirty="0">
                <a:solidFill>
                  <a:srgbClr val="003399"/>
                </a:solidFill>
                <a:latin typeface="Rockwell" panose="02060603020205020403" pitchFamily="18" charset="0"/>
              </a:rPr>
              <a:t>I</a:t>
            </a:r>
            <a:r>
              <a:rPr lang="en-US" cap="small" dirty="0">
                <a:latin typeface="Rockwell" panose="02060603020205020403" pitchFamily="18" charset="0"/>
              </a:rPr>
              <a:t>nternational</a:t>
            </a:r>
            <a:r>
              <a:rPr lang="en-US" cap="small" dirty="0">
                <a:solidFill>
                  <a:srgbClr val="0000FF"/>
                </a:solidFill>
                <a:latin typeface="Rockwell" panose="02060603020205020403" pitchFamily="18" charset="0"/>
              </a:rPr>
              <a:t> </a:t>
            </a:r>
            <a:r>
              <a:rPr lang="en-US" b="1" cap="small" dirty="0">
                <a:solidFill>
                  <a:srgbClr val="003399"/>
                </a:solidFill>
                <a:latin typeface="Rockwell" panose="02060603020205020403" pitchFamily="18" charset="0"/>
              </a:rPr>
              <a:t>A</a:t>
            </a:r>
            <a:r>
              <a:rPr lang="en-US" cap="small" dirty="0">
                <a:latin typeface="Rockwell" panose="02060603020205020403" pitchFamily="18" charset="0"/>
              </a:rPr>
              <a:t>tomic </a:t>
            </a:r>
            <a:r>
              <a:rPr lang="en-US" b="1" cap="small" dirty="0">
                <a:solidFill>
                  <a:srgbClr val="003399"/>
                </a:solidFill>
                <a:latin typeface="Rockwell" panose="02060603020205020403" pitchFamily="18" charset="0"/>
              </a:rPr>
              <a:t>E</a:t>
            </a:r>
            <a:r>
              <a:rPr lang="en-US" cap="small" dirty="0">
                <a:latin typeface="Rockwell" panose="02060603020205020403" pitchFamily="18" charset="0"/>
              </a:rPr>
              <a:t>nergy </a:t>
            </a:r>
            <a:r>
              <a:rPr lang="en-US" b="1" cap="small" dirty="0">
                <a:solidFill>
                  <a:srgbClr val="003399"/>
                </a:solidFill>
                <a:latin typeface="Rockwell" panose="02060603020205020403" pitchFamily="18" charset="0"/>
              </a:rPr>
              <a:t>C</a:t>
            </a:r>
            <a:r>
              <a:rPr lang="en-US" cap="small" dirty="0">
                <a:latin typeface="Rockwell" panose="02060603020205020403" pitchFamily="18" charset="0"/>
              </a:rPr>
              <a:t>onsulting</a:t>
            </a:r>
            <a:endParaRPr lang="en-US" dirty="0">
              <a:latin typeface="Rockwell" panose="02060603020205020403" pitchFamily="18" charset="0"/>
            </a:endParaRPr>
          </a:p>
        </p:txBody>
      </p:sp>
      <p:sp>
        <p:nvSpPr>
          <p:cNvPr id="10" name="TextBox 9"/>
          <p:cNvSpPr txBox="1"/>
          <p:nvPr/>
        </p:nvSpPr>
        <p:spPr>
          <a:xfrm>
            <a:off x="525780" y="1066800"/>
            <a:ext cx="777240" cy="338554"/>
          </a:xfrm>
          <a:prstGeom prst="rect">
            <a:avLst/>
          </a:prstGeom>
          <a:noFill/>
        </p:spPr>
        <p:txBody>
          <a:bodyPr wrap="square" rtlCol="0">
            <a:spAutoFit/>
          </a:bodyPr>
          <a:lstStyle/>
          <a:p>
            <a:pPr algn="ctr"/>
            <a:r>
              <a:rPr lang="en-US" sz="1600" b="1" dirty="0">
                <a:solidFill>
                  <a:srgbClr val="0070C0"/>
                </a:solidFill>
                <a:latin typeface="Rockwell" panose="02060603020205020403" pitchFamily="18" charset="0"/>
              </a:rPr>
              <a:t>IAEC</a:t>
            </a:r>
            <a:endParaRPr lang="en-US" sz="1600" dirty="0">
              <a:solidFill>
                <a:srgbClr val="0070C0"/>
              </a:solidFill>
              <a:latin typeface="Rockwell" panose="02060603020205020403" pitchFamily="18" charset="0"/>
            </a:endParaRPr>
          </a:p>
        </p:txBody>
      </p:sp>
    </p:spTree>
    <p:extLst>
      <p:ext uri="{BB962C8B-B14F-4D97-AF65-F5344CB8AC3E}">
        <p14:creationId xmlns:p14="http://schemas.microsoft.com/office/powerpoint/2010/main" val="371818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33399"/>
          </a:xfrm>
        </p:spPr>
        <p:txBody>
          <a:bodyPr>
            <a:normAutofit fontScale="90000"/>
          </a:bodyPr>
          <a:lstStyle/>
          <a:p>
            <a:r>
              <a:rPr lang="en-US" sz="4000" dirty="0" smtClean="0"/>
              <a:t>Evolution of Nuclear Energy Program in</a:t>
            </a:r>
            <a:r>
              <a:rPr lang="en-US" dirty="0" smtClean="0"/>
              <a:t> India</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4724399"/>
          </a:xfrm>
        </p:spPr>
        <p:txBody>
          <a:bodyPr>
            <a:normAutofit fontScale="55000" lnSpcReduction="20000"/>
          </a:bodyPr>
          <a:lstStyle/>
          <a:p>
            <a:pPr algn="just">
              <a:spcBef>
                <a:spcPts val="0"/>
              </a:spcBef>
              <a:spcAft>
                <a:spcPts val="1000"/>
              </a:spcAft>
            </a:pPr>
            <a:r>
              <a:rPr lang="en-US" dirty="0"/>
              <a:t>India had the most advanced nuclear program in </a:t>
            </a:r>
            <a:r>
              <a:rPr lang="en-US" dirty="0" smtClean="0"/>
              <a:t>all of Asia </a:t>
            </a:r>
            <a:r>
              <a:rPr lang="en-US" dirty="0"/>
              <a:t>until 1960’s</a:t>
            </a:r>
          </a:p>
          <a:p>
            <a:pPr algn="just">
              <a:spcBef>
                <a:spcPts val="0"/>
              </a:spcBef>
              <a:spcAft>
                <a:spcPts val="1000"/>
              </a:spcAft>
            </a:pPr>
            <a:r>
              <a:rPr lang="en-US" dirty="0"/>
              <a:t>1944: Dr. </a:t>
            </a:r>
            <a:r>
              <a:rPr lang="en-US" dirty="0" err="1"/>
              <a:t>Homi</a:t>
            </a:r>
            <a:r>
              <a:rPr lang="en-US" dirty="0"/>
              <a:t> </a:t>
            </a:r>
            <a:r>
              <a:rPr lang="en-US" dirty="0" err="1"/>
              <a:t>Bhabha</a:t>
            </a:r>
            <a:r>
              <a:rPr lang="en-US" dirty="0"/>
              <a:t> </a:t>
            </a:r>
            <a:r>
              <a:rPr lang="en-US" dirty="0" smtClean="0"/>
              <a:t>sought </a:t>
            </a:r>
            <a:r>
              <a:rPr lang="en-US" dirty="0"/>
              <a:t>funds from a non-governmental charity organization to set up an institute to conduct atomic research with the purpose of alleviating poverty and disease in </a:t>
            </a:r>
            <a:r>
              <a:rPr lang="en-US" dirty="0" smtClean="0"/>
              <a:t>India</a:t>
            </a:r>
          </a:p>
          <a:p>
            <a:pPr algn="just">
              <a:spcBef>
                <a:spcPts val="0"/>
              </a:spcBef>
              <a:spcAft>
                <a:spcPts val="1000"/>
              </a:spcAft>
            </a:pPr>
            <a:r>
              <a:rPr lang="en-US" dirty="0"/>
              <a:t>1948: India, having gained freedom in 1947, </a:t>
            </a:r>
            <a:r>
              <a:rPr lang="en-US" dirty="0" smtClean="0"/>
              <a:t>established </a:t>
            </a:r>
            <a:r>
              <a:rPr lang="en-US" dirty="0"/>
              <a:t>the Atomic Energy Commission (AEC), with Dr. </a:t>
            </a:r>
            <a:r>
              <a:rPr lang="en-US" dirty="0" err="1"/>
              <a:t>Bhabha</a:t>
            </a:r>
            <a:r>
              <a:rPr lang="en-US" dirty="0"/>
              <a:t> as its first </a:t>
            </a:r>
            <a:r>
              <a:rPr lang="en-US" dirty="0" smtClean="0"/>
              <a:t>Chairman</a:t>
            </a:r>
          </a:p>
          <a:p>
            <a:pPr>
              <a:spcBef>
                <a:spcPts val="0"/>
              </a:spcBef>
              <a:spcAft>
                <a:spcPts val="1000"/>
              </a:spcAft>
            </a:pPr>
            <a:r>
              <a:rPr lang="en-US" dirty="0"/>
              <a:t>1954: India </a:t>
            </a:r>
            <a:r>
              <a:rPr lang="en-US" dirty="0" smtClean="0"/>
              <a:t>announced </a:t>
            </a:r>
            <a:r>
              <a:rPr lang="en-US" dirty="0"/>
              <a:t>its 3-stage nuclear program at a global </a:t>
            </a:r>
            <a:r>
              <a:rPr lang="en-US" dirty="0" smtClean="0"/>
              <a:t>conference in New </a:t>
            </a:r>
            <a:r>
              <a:rPr lang="en-US" dirty="0"/>
              <a:t>Delhi</a:t>
            </a:r>
          </a:p>
          <a:p>
            <a:pPr marL="914400" lvl="1" indent="-457200" algn="just">
              <a:spcBef>
                <a:spcPts val="0"/>
              </a:spcBef>
              <a:spcAft>
                <a:spcPts val="1000"/>
              </a:spcAft>
              <a:buSzPct val="100000"/>
            </a:pPr>
            <a:r>
              <a:rPr lang="en-US" dirty="0" smtClean="0"/>
              <a:t>Stage </a:t>
            </a:r>
            <a:r>
              <a:rPr lang="en-US" dirty="0"/>
              <a:t>1: Natural Uranium (and supplementary LEU) fueled </a:t>
            </a:r>
            <a:r>
              <a:rPr lang="en-US" dirty="0" smtClean="0"/>
              <a:t>reactors</a:t>
            </a:r>
          </a:p>
          <a:p>
            <a:pPr marL="914400" lvl="1" indent="-457200" algn="just">
              <a:spcBef>
                <a:spcPts val="0"/>
              </a:spcBef>
              <a:spcAft>
                <a:spcPts val="1000"/>
              </a:spcAft>
              <a:buSzPct val="100000"/>
            </a:pPr>
            <a:r>
              <a:rPr lang="en-US" dirty="0"/>
              <a:t>Stage 2: Mixed Oxide (MOX) fueled </a:t>
            </a:r>
            <a:r>
              <a:rPr lang="en-US" dirty="0" smtClean="0"/>
              <a:t>reactors</a:t>
            </a:r>
          </a:p>
          <a:p>
            <a:pPr marL="914400" lvl="1" indent="-457200" algn="just">
              <a:spcBef>
                <a:spcPts val="0"/>
              </a:spcBef>
              <a:spcAft>
                <a:spcPts val="1000"/>
              </a:spcAft>
              <a:buSzPct val="100000"/>
            </a:pPr>
            <a:r>
              <a:rPr lang="en-US" dirty="0"/>
              <a:t>Stage 3: Thorium fueled </a:t>
            </a:r>
            <a:r>
              <a:rPr lang="en-US" dirty="0" smtClean="0"/>
              <a:t>reactors</a:t>
            </a:r>
          </a:p>
          <a:p>
            <a:pPr>
              <a:spcBef>
                <a:spcPts val="0"/>
              </a:spcBef>
              <a:spcAft>
                <a:spcPts val="1000"/>
              </a:spcAft>
            </a:pPr>
            <a:r>
              <a:rPr lang="en-US" dirty="0" smtClean="0"/>
              <a:t>1956: The first industrial scale 1 MW reactor using enriched uranium began operations </a:t>
            </a:r>
          </a:p>
          <a:p>
            <a:pPr>
              <a:spcBef>
                <a:spcPts val="0"/>
              </a:spcBef>
              <a:spcAft>
                <a:spcPts val="1000"/>
              </a:spcAft>
            </a:pPr>
            <a:r>
              <a:rPr lang="en-US" dirty="0" smtClean="0"/>
              <a:t>1960: A 40-MW reactor, developed in partnership with Canada and the U.S., attained criticality (Asia’s first)</a:t>
            </a:r>
          </a:p>
          <a:p>
            <a:pPr marL="914400" lvl="1" indent="-457200" algn="just">
              <a:spcBef>
                <a:spcPts val="0"/>
              </a:spcBef>
              <a:spcAft>
                <a:spcPts val="1000"/>
              </a:spcAft>
              <a:buSzPct val="100000"/>
              <a:buFont typeface="Arial" pitchFamily="34" charset="0"/>
              <a:buChar char="•"/>
            </a:pPr>
            <a:endParaRPr lang="en-US" sz="1600" dirty="0" smtClean="0">
              <a:latin typeface="Times New Roman" panose="02020603050405020304" pitchFamily="18" charset="0"/>
              <a:cs typeface="Times New Roman" panose="02020603050405020304" pitchFamily="18" charset="0"/>
            </a:endParaRPr>
          </a:p>
          <a:p>
            <a:pPr marL="914400" lvl="1" indent="-457200" algn="just">
              <a:spcBef>
                <a:spcPts val="0"/>
              </a:spcBef>
              <a:spcAft>
                <a:spcPts val="1000"/>
              </a:spcAft>
              <a:buSzPct val="100000"/>
            </a:pPr>
            <a:endParaRPr lang="en-US" dirty="0" smtClean="0"/>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2</a:t>
            </a:r>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1219199"/>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731514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India’s Growing Nuclear Power Program</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92500" lnSpcReduction="10000"/>
          </a:bodyPr>
          <a:lstStyle/>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India has built 22 nuclear power plants so far</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Installed Capacity is 6780 MW</a:t>
            </a:r>
            <a:endParaRPr lang="en-US" sz="1600" dirty="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India has currently 9 nuclear power plants under construction </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6700 MW’s of new capacity will be added by the end of the 13</a:t>
            </a:r>
            <a:r>
              <a:rPr lang="en-US" sz="1600" baseline="30000" dirty="0" smtClean="0">
                <a:latin typeface="Times New Roman" panose="02020603050405020304" pitchFamily="18" charset="0"/>
                <a:cs typeface="Times New Roman" panose="02020603050405020304" pitchFamily="18" charset="0"/>
              </a:rPr>
              <a:t>th</a:t>
            </a:r>
            <a:r>
              <a:rPr lang="en-US" sz="1600" dirty="0" smtClean="0">
                <a:latin typeface="Times New Roman" panose="02020603050405020304" pitchFamily="18" charset="0"/>
                <a:cs typeface="Times New Roman" panose="02020603050405020304" pitchFamily="18" charset="0"/>
              </a:rPr>
              <a:t> 5-yr plan (2022)</a:t>
            </a: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India is planning to build another 28 nuclear power plants in the next 15 years </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10 new 700-MW Pressurized Heavy Water Reactors (PHWR’s) were approved for construction by the Indian Government on 5/17/17</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10 additional plants under consideration are indigenously designed 900-MW Indian Pressurized Water Reactor (IPWR)</a:t>
            </a: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Market opportunities for U.S. nuclear supplier go beyond W and GEH</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India will be commissioning, on an average, 2 reactors per year for the next 15 years</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Single purchasing window: Single utility/buyer (NPCIL), no provincial jurisdictions and a fully transparent regulatory and procurement process </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Check out latest opportunities in India at:  http://www.npcil.co.in/main/All_Tenders.aspx</a:t>
            </a: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r>
              <a:rPr lang="en-US" sz="1400" b="1" dirty="0">
                <a:solidFill>
                  <a:srgbClr val="0070C0"/>
                </a:solidFill>
                <a:latin typeface="Times New Roman" panose="02020603050405020304" pitchFamily="18" charset="0"/>
                <a:cs typeface="Times New Roman" panose="02020603050405020304" pitchFamily="18" charset="0"/>
              </a:rPr>
              <a:t>3</a:t>
            </a: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Challenges in Doing Business With India -1</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a:bodyPr>
          <a:lstStyle/>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Indians are tough negotiators:</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Patience and Persistence</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No hidden agendas – supplier is told upfront what is to be expected</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There is “Value Engineering” and then there is “Frugal Engineering”</a:t>
            </a: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NASA (2014): “Maven Mission” to Mars - $671 million</a:t>
            </a:r>
          </a:p>
          <a:p>
            <a:pPr marL="1371600" lvl="2" indent="-457200">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Hollywood (2013): “Gravity” movie cost - $100 million</a:t>
            </a:r>
          </a:p>
          <a:p>
            <a:pPr marL="1371600" lvl="2" indent="-457200">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ISRO (2014): “</a:t>
            </a:r>
            <a:r>
              <a:rPr lang="en-US" sz="1600" dirty="0" err="1" smtClean="0">
                <a:latin typeface="Times New Roman" panose="02020603050405020304" pitchFamily="18" charset="0"/>
                <a:cs typeface="Times New Roman" panose="02020603050405020304" pitchFamily="18" charset="0"/>
              </a:rPr>
              <a:t>Mangalyaan</a:t>
            </a:r>
            <a:r>
              <a:rPr lang="en-US" sz="1600" dirty="0" smtClean="0">
                <a:latin typeface="Times New Roman" panose="02020603050405020304" pitchFamily="18" charset="0"/>
                <a:cs typeface="Times New Roman" panose="02020603050405020304" pitchFamily="18" charset="0"/>
              </a:rPr>
              <a:t> Mission” to Mars - $74 million</a:t>
            </a:r>
            <a:endParaRPr lang="en-US" sz="1600" dirty="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New “Make in India” policy is a national priority</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Local manufacturing and JV’s are encouraged</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Foreign manufacturers are diversifying FROM India</a:t>
            </a:r>
            <a:endParaRPr lang="en-US" sz="1600" dirty="0" smtClean="0">
              <a:latin typeface="Times New Roman" panose="02020603050405020304" pitchFamily="18" charset="0"/>
              <a:cs typeface="Times New Roman" panose="02020603050405020304" pitchFamily="18" charset="0"/>
            </a:endParaRP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Two recent examples: Apple and GM</a:t>
            </a: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Lockheed discussing possibility of  manufacturing F-16’s in India </a:t>
            </a: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4</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Challenges in Doing Business With India - 2</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92500" lnSpcReduction="10000"/>
          </a:bodyPr>
          <a:lstStyle/>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The U.S. Nuclear Export Controls Policy (Current Executive Branch directives) is not conducive to civil nuclear sales to India </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LWR related technology and hardware transfer (810/110) restrictions to countries possessing “Advanced Nuclear Technology” under the  bilateral 123 Agreement (as is the case with India) should be streamlined</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India is not a “Generally Authorized” destination under NNSA Part 810 rules which is inconsistent with  recent declarations of the U.S. Congress and the Department of Defense</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HR 4909, NDAA (2017), Section 1292, requires U.S. Secretaries of Defense and State to clear roadblocks to cooperation with India so that it becomes a key defense partner</a:t>
            </a: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U.S. and India have established the U.S.-India aircraft carrier and jet engines technology cooperation programs</a:t>
            </a:r>
          </a:p>
          <a:p>
            <a:pPr marL="1371600" lvl="2" indent="-457200">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The U.S. engages in joint military exercises (ground, air and sea) with India more often than any other country, including those within NATO</a:t>
            </a:r>
            <a:endParaRPr lang="en-US" sz="1600" dirty="0">
              <a:latin typeface="Times New Roman" panose="02020603050405020304" pitchFamily="18" charset="0"/>
              <a:cs typeface="Times New Roman" panose="02020603050405020304" pitchFamily="18" charset="0"/>
            </a:endParaRPr>
          </a:p>
          <a:p>
            <a:pPr>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It appears that NNSA decision to exclude India from 810 Appendix A list on the basis of being “inimical to U.S. interests” is not supported either by the U.S. Congress or the DOD</a:t>
            </a: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5</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Challenges in Doing Business With India - 3</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fontScale="92500"/>
          </a:bodyPr>
          <a:lstStyle/>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U.S. industry outlook towards India needs a commercial customer focus:</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NPCIL is managed as an autonomous public sector unit (PSU) with independent Board of Governors, accounting and audit systems that are comparable to western standards, and credit ratings assessed by American credit agencies</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The business model for success is NOT to look at how India’s deals with Russia, but to focus on the customer (NPCIL) and meet its expectations</a:t>
            </a: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NPCIL cannot sign any contract that is not approved by its independent Board</a:t>
            </a:r>
          </a:p>
          <a:p>
            <a:pPr marL="1371600" lvl="2" indent="-457200">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NPCIL for all practical purposes is a commercial entity that seeks the best value from its suppliers</a:t>
            </a:r>
            <a:endParaRPr lang="en-US" sz="1600" dirty="0">
              <a:latin typeface="Times New Roman" panose="02020603050405020304" pitchFamily="18" charset="0"/>
              <a:cs typeface="Times New Roman" panose="02020603050405020304" pitchFamily="18" charset="0"/>
            </a:endParaRPr>
          </a:p>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Following passage of the Civil Liability for Nuclear Damage Act of India (CLNDA), India joined the Convention on Supplementary Compensation for Nuclear Damage (CSC), advocated by the U.S. The instrument of ratification was delivered to the IAEA on February 4, 2016</a:t>
            </a:r>
            <a:endParaRPr lang="en-US" sz="1600" dirty="0" smtClean="0">
              <a:latin typeface="Times New Roman" panose="02020603050405020304" pitchFamily="18" charset="0"/>
              <a:cs typeface="Times New Roman" panose="02020603050405020304" pitchFamily="18" charset="0"/>
            </a:endParaRPr>
          </a:p>
          <a:p>
            <a:pPr marL="1371600" lvl="2" indent="-457200" algn="just">
              <a:spcBef>
                <a:spcPts val="0"/>
              </a:spcBef>
              <a:spcAft>
                <a:spcPts val="1000"/>
              </a:spcAft>
              <a:buClr>
                <a:srgbClr val="003399"/>
              </a:buClr>
              <a:buSzPct val="105000"/>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While the Indian nuclear liability law was formally endorsed by the U.S. Government in January 2015, it is still not well understood by the U.S. nuclear supplier community </a:t>
            </a:r>
          </a:p>
          <a:p>
            <a:pPr marL="1371600" lvl="2" indent="-457200">
              <a:spcBef>
                <a:spcPts val="0"/>
              </a:spcBef>
              <a:spcAft>
                <a:spcPts val="1000"/>
              </a:spcAft>
              <a:buClr>
                <a:srgbClr val="003399"/>
              </a:buClr>
              <a:buSzPct val="105000"/>
              <a:buNone/>
            </a:pP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6</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1"/>
            <a:ext cx="9144000" cy="533399"/>
          </a:xfrm>
        </p:spPr>
        <p:txBody>
          <a:bodyPr>
            <a:normAutofit/>
          </a:bodyPr>
          <a:lstStyle/>
          <a:p>
            <a:r>
              <a:rPr lang="en-US" sz="2400" cap="small" dirty="0" smtClean="0">
                <a:latin typeface="Times New Roman" panose="02020603050405020304" pitchFamily="18" charset="0"/>
                <a:cs typeface="Times New Roman" panose="02020603050405020304" pitchFamily="18" charset="0"/>
              </a:rPr>
              <a:t>“Make in India” Provides New Outlook </a:t>
            </a:r>
            <a:endParaRPr lang="en-US" sz="2400"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1"/>
            <a:ext cx="8229600" cy="4572000"/>
          </a:xfrm>
        </p:spPr>
        <p:txBody>
          <a:bodyPr>
            <a:normAutofit lnSpcReduction="10000"/>
          </a:bodyPr>
          <a:lstStyle/>
          <a:p>
            <a:pPr algn="just">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Focus on “Make in India” represents a major refocus in the Indian policy making</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In the civil nuclear sector, reiteration of such a policy was made by the Indian Government on May 17, 2017 when it authorized 10 additional reactors for construction</a:t>
            </a:r>
          </a:p>
          <a:p>
            <a:pPr marL="914400" lvl="1" indent="-457200" algn="just">
              <a:spcBef>
                <a:spcPts val="0"/>
              </a:spcBef>
              <a:spcAft>
                <a:spcPts val="1000"/>
              </a:spcAft>
              <a:buClr>
                <a:srgbClr val="003399"/>
              </a:buClr>
              <a:buSzPct val="10000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There are new opportunities for U.S. suppliers willing to participate in India’s indigenous reactor construction program</a:t>
            </a:r>
            <a:endParaRPr lang="en-US" sz="1600" dirty="0">
              <a:latin typeface="Times New Roman" panose="02020603050405020304" pitchFamily="18" charset="0"/>
              <a:cs typeface="Times New Roman" panose="02020603050405020304" pitchFamily="18" charset="0"/>
            </a:endParaRPr>
          </a:p>
          <a:p>
            <a:pPr>
              <a:spcBef>
                <a:spcPts val="0"/>
              </a:spcBef>
              <a:spcAft>
                <a:spcPts val="1000"/>
              </a:spcAft>
              <a:buClr>
                <a:srgbClr val="003399"/>
              </a:buClr>
              <a:buSzPct val="110000"/>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The Editorial Board of the Economic Times (India’s version of the WSJ) on May 23, 2017 made following comments regarding the new policy on nuclear power:</a:t>
            </a:r>
          </a:p>
          <a:p>
            <a:pPr>
              <a:spcBef>
                <a:spcPts val="0"/>
              </a:spcBef>
              <a:spcAft>
                <a:spcPts val="1000"/>
              </a:spcAft>
              <a:buClr>
                <a:srgbClr val="003399"/>
              </a:buClr>
              <a:buSzPct val="110000"/>
              <a:buNone/>
            </a:pPr>
            <a:r>
              <a:rPr lang="en-US" sz="1800" dirty="0" smtClean="0">
                <a:latin typeface="Times New Roman" panose="02020603050405020304" pitchFamily="18" charset="0"/>
                <a:cs typeface="Times New Roman" panose="02020603050405020304" pitchFamily="18" charset="0"/>
              </a:rPr>
              <a:t>	</a:t>
            </a:r>
            <a:r>
              <a:rPr lang="en-US" sz="1800" i="1" dirty="0" smtClean="0">
                <a:latin typeface="Times New Roman" panose="02020603050405020304" pitchFamily="18" charset="0"/>
                <a:cs typeface="Times New Roman" panose="02020603050405020304" pitchFamily="18" charset="0"/>
              </a:rPr>
              <a:t>“The Cabinet’s green signal to rev up India’s nuclear power capacity needs to be followed through with concrete plans to rationalize costs and reap scale economies in plant execution …. But more needs to be done  regarding innovative design, standardized equipment and strict timelines for construction.</a:t>
            </a:r>
          </a:p>
          <a:p>
            <a:pPr>
              <a:spcBef>
                <a:spcPts val="0"/>
              </a:spcBef>
              <a:spcAft>
                <a:spcPts val="1000"/>
              </a:spcAft>
              <a:buClr>
                <a:srgbClr val="003399"/>
              </a:buClr>
              <a:buSzPct val="110000"/>
              <a:buNone/>
            </a:pPr>
            <a:r>
              <a:rPr lang="en-US" sz="1800" i="1" dirty="0" smtClean="0">
                <a:latin typeface="Times New Roman" panose="02020603050405020304" pitchFamily="18" charset="0"/>
                <a:cs typeface="Times New Roman" panose="02020603050405020304" pitchFamily="18" charset="0"/>
              </a:rPr>
              <a:t>	Sourcing and managing component costs would be key … There is also a need to leverage </a:t>
            </a:r>
            <a:r>
              <a:rPr lang="en-US" sz="1800" b="1" i="1" dirty="0" smtClean="0">
                <a:latin typeface="Times New Roman" panose="02020603050405020304" pitchFamily="18" charset="0"/>
                <a:cs typeface="Times New Roman" panose="02020603050405020304" pitchFamily="18" charset="0"/>
              </a:rPr>
              <a:t>international experience</a:t>
            </a:r>
            <a:r>
              <a:rPr lang="en-US" sz="1800" i="1" dirty="0" smtClean="0">
                <a:latin typeface="Times New Roman" panose="02020603050405020304" pitchFamily="18" charset="0"/>
                <a:cs typeface="Times New Roman" panose="02020603050405020304" pitchFamily="18" charset="0"/>
              </a:rPr>
              <a:t> to step up efficiency in project implementation, operations and possible expansion.”</a:t>
            </a:r>
            <a:endParaRPr lang="en-US" sz="1800" dirty="0" smtClean="0">
              <a:latin typeface="Times New Roman" panose="02020603050405020304" pitchFamily="18" charset="0"/>
              <a:cs typeface="Times New Roman" panose="02020603050405020304" pitchFamily="18" charset="0"/>
            </a:endParaRPr>
          </a:p>
        </p:txBody>
      </p:sp>
      <p:grpSp>
        <p:nvGrpSpPr>
          <p:cNvPr id="4" name="Group 7"/>
          <p:cNvGrpSpPr/>
          <p:nvPr/>
        </p:nvGrpSpPr>
        <p:grpSpPr>
          <a:xfrm>
            <a:off x="228600" y="5943600"/>
            <a:ext cx="762000" cy="920889"/>
            <a:chOff x="381000" y="5867400"/>
            <a:chExt cx="762000" cy="920889"/>
          </a:xfrm>
        </p:grpSpPr>
        <p:pic>
          <p:nvPicPr>
            <p:cNvPr id="6" name="Picture 5"/>
            <p:cNvPicPr/>
            <p:nvPr/>
          </p:nvPicPr>
          <p:blipFill rotWithShape="1">
            <a:blip r:embed="rId2" cstate="print">
              <a:extLst>
                <a:ext uri="{28A0092B-C50C-407E-A947-70E740481C1C}">
                  <a14:useLocalDpi xmlns:a14="http://schemas.microsoft.com/office/drawing/2010/main" val="0"/>
                </a:ext>
              </a:extLst>
            </a:blip>
            <a:srcRect t="-1" b="13542"/>
            <a:stretch/>
          </p:blipFill>
          <p:spPr bwMode="auto">
            <a:xfrm>
              <a:off x="381000" y="5867400"/>
              <a:ext cx="762000" cy="67933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468630" y="6511290"/>
              <a:ext cx="597877" cy="276999"/>
            </a:xfrm>
            <a:prstGeom prst="rect">
              <a:avLst/>
            </a:prstGeom>
            <a:noFill/>
          </p:spPr>
          <p:txBody>
            <a:bodyPr wrap="square" rtlCol="0">
              <a:spAutoFit/>
            </a:bodyPr>
            <a:lstStyle/>
            <a:p>
              <a:pPr algn="ctr"/>
              <a:r>
                <a:rPr lang="en-US" sz="1200" b="1" dirty="0">
                  <a:solidFill>
                    <a:srgbClr val="003399"/>
                  </a:solidFill>
                  <a:latin typeface="Rockwell" panose="02060603020205020403" pitchFamily="18" charset="0"/>
                </a:rPr>
                <a:t>IAEC</a:t>
              </a:r>
              <a:endParaRPr lang="en-US" sz="1200" dirty="0">
                <a:solidFill>
                  <a:srgbClr val="003399"/>
                </a:solidFill>
                <a:latin typeface="Rockwell" panose="02060603020205020403" pitchFamily="18" charset="0"/>
              </a:endParaRPr>
            </a:p>
          </p:txBody>
        </p:sp>
      </p:grpSp>
      <p:sp>
        <p:nvSpPr>
          <p:cNvPr id="9" name="Slide Number Placeholder 8"/>
          <p:cNvSpPr>
            <a:spLocks noGrp="1"/>
          </p:cNvSpPr>
          <p:nvPr>
            <p:ph type="sldNum" sz="quarter" idx="12"/>
          </p:nvPr>
        </p:nvSpPr>
        <p:spPr>
          <a:xfrm>
            <a:off x="7543800" y="6096000"/>
            <a:ext cx="1143000" cy="396875"/>
          </a:xfrm>
        </p:spPr>
        <p:txBody>
          <a:bodyPr/>
          <a:lstStyle/>
          <a:p>
            <a:pPr algn="ctr"/>
            <a:r>
              <a:rPr lang="en-US" sz="1600" b="1" dirty="0" smtClean="0">
                <a:solidFill>
                  <a:srgbClr val="0070C0"/>
                </a:solidFill>
                <a:latin typeface="Times New Roman" panose="02020603050405020304" pitchFamily="18" charset="0"/>
                <a:cs typeface="Times New Roman" panose="02020603050405020304" pitchFamily="18" charset="0"/>
              </a:rPr>
              <a:t>Page </a:t>
            </a:r>
            <a:fld id="{09AA1733-BED7-49E3-BFE2-2560DD28F9CD}" type="slidenum">
              <a:rPr lang="en-US" sz="1400" b="1" smtClean="0">
                <a:solidFill>
                  <a:srgbClr val="0070C0"/>
                </a:solidFill>
                <a:latin typeface="Times New Roman" panose="02020603050405020304" pitchFamily="18" charset="0"/>
                <a:cs typeface="Times New Roman" panose="02020603050405020304" pitchFamily="18" charset="0"/>
              </a:rPr>
              <a:pPr algn="ctr"/>
              <a:t>7</a:t>
            </a:fld>
            <a:endParaRPr lang="en-US" sz="1400" b="1" dirty="0">
              <a:solidFill>
                <a:srgbClr val="0070C0"/>
              </a:solidFill>
              <a:latin typeface="Times New Roman" panose="02020603050405020304" pitchFamily="18" charset="0"/>
              <a:cs typeface="Times New Roman" panose="02020603050405020304" pitchFamily="18" charset="0"/>
            </a:endParaRPr>
          </a:p>
        </p:txBody>
      </p:sp>
      <p:cxnSp>
        <p:nvCxnSpPr>
          <p:cNvPr id="17" name="Straight Connector 16"/>
          <p:cNvCxnSpPr/>
          <p:nvPr/>
        </p:nvCxnSpPr>
        <p:spPr>
          <a:xfrm>
            <a:off x="457200" y="58674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7200" y="990600"/>
            <a:ext cx="8229600" cy="0"/>
          </a:xfrm>
          <a:prstGeom prst="line">
            <a:avLst/>
          </a:prstGeom>
          <a:ln w="25400" cap="flat">
            <a:prstDash val="soli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4400" y="6169223"/>
            <a:ext cx="3733800" cy="307777"/>
          </a:xfrm>
          <a:prstGeom prst="rect">
            <a:avLst/>
          </a:prstGeom>
          <a:noFill/>
        </p:spPr>
        <p:txBody>
          <a:bodyPr wrap="square" rtlCol="0">
            <a:spAutoFit/>
          </a:bodyPr>
          <a:lstStyle/>
          <a:p>
            <a:r>
              <a:rPr lang="en-US" sz="1400" b="1" cap="small" dirty="0">
                <a:solidFill>
                  <a:srgbClr val="003399"/>
                </a:solidFill>
                <a:latin typeface="Rockwell" panose="02060603020205020403" pitchFamily="18" charset="0"/>
              </a:rPr>
              <a:t>I</a:t>
            </a:r>
            <a:r>
              <a:rPr lang="en-US" sz="1400" cap="small" dirty="0">
                <a:latin typeface="Rockwell" panose="02060603020205020403" pitchFamily="18" charset="0"/>
              </a:rPr>
              <a:t>nternational</a:t>
            </a:r>
            <a:r>
              <a:rPr lang="en-US" sz="1400" cap="small" dirty="0">
                <a:solidFill>
                  <a:srgbClr val="0000FF"/>
                </a:solidFill>
                <a:latin typeface="Rockwell" panose="02060603020205020403" pitchFamily="18" charset="0"/>
              </a:rPr>
              <a:t> </a:t>
            </a:r>
            <a:r>
              <a:rPr lang="en-US" sz="1400" b="1" cap="small" dirty="0">
                <a:solidFill>
                  <a:srgbClr val="003399"/>
                </a:solidFill>
                <a:latin typeface="Rockwell" panose="02060603020205020403" pitchFamily="18" charset="0"/>
              </a:rPr>
              <a:t>A</a:t>
            </a:r>
            <a:r>
              <a:rPr lang="en-US" sz="1400" cap="small" dirty="0">
                <a:latin typeface="Rockwell" panose="02060603020205020403" pitchFamily="18" charset="0"/>
              </a:rPr>
              <a:t>tomic </a:t>
            </a:r>
            <a:r>
              <a:rPr lang="en-US" sz="1400" b="1" cap="small" dirty="0">
                <a:solidFill>
                  <a:srgbClr val="003399"/>
                </a:solidFill>
                <a:latin typeface="Rockwell" panose="02060603020205020403" pitchFamily="18" charset="0"/>
              </a:rPr>
              <a:t>E</a:t>
            </a:r>
            <a:r>
              <a:rPr lang="en-US" sz="1400" cap="small" dirty="0">
                <a:latin typeface="Rockwell" panose="02060603020205020403" pitchFamily="18" charset="0"/>
              </a:rPr>
              <a:t>nergy </a:t>
            </a:r>
            <a:r>
              <a:rPr lang="en-US" sz="1400" b="1" cap="small" dirty="0">
                <a:solidFill>
                  <a:srgbClr val="003399"/>
                </a:solidFill>
                <a:latin typeface="Rockwell" panose="02060603020205020403" pitchFamily="18" charset="0"/>
              </a:rPr>
              <a:t>C</a:t>
            </a:r>
            <a:r>
              <a:rPr lang="en-US" sz="1400" cap="small" dirty="0">
                <a:latin typeface="Rockwell" panose="02060603020205020403" pitchFamily="18" charset="0"/>
              </a:rPr>
              <a:t>onsulting</a:t>
            </a:r>
            <a:endParaRPr lang="en-US" sz="1400" dirty="0">
              <a:latin typeface="Rockwell" panose="02060603020205020403" pitchFamily="18" charset="0"/>
            </a:endParaRPr>
          </a:p>
        </p:txBody>
      </p:sp>
    </p:spTree>
    <p:extLst>
      <p:ext uri="{BB962C8B-B14F-4D97-AF65-F5344CB8AC3E}">
        <p14:creationId xmlns:p14="http://schemas.microsoft.com/office/powerpoint/2010/main" val="2074805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1012</Words>
  <Application>Microsoft Office PowerPoint</Application>
  <PresentationFormat>On-screen Show (4:3)</PresentationFormat>
  <Paragraphs>83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Doing Business in India Opportunities and Challenges</vt:lpstr>
      <vt:lpstr>Evolution of Nuclear Energy Program in India</vt:lpstr>
      <vt:lpstr>India’s Growing Nuclear Power Program</vt:lpstr>
      <vt:lpstr>Challenges in Doing Business With India -1</vt:lpstr>
      <vt:lpstr>Challenges in Doing Business With India - 2</vt:lpstr>
      <vt:lpstr>Challenges in Doing Business With India - 3</vt:lpstr>
      <vt:lpstr>“Make in India” Provides New Outlook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Doing Business in India Opportunities and Challenges</dc:title>
  <dc:creator>dell</dc:creator>
  <cp:lastModifiedBy>Preferred Customer</cp:lastModifiedBy>
  <cp:revision>22</cp:revision>
  <dcterms:created xsi:type="dcterms:W3CDTF">2017-06-03T02:52:43Z</dcterms:created>
  <dcterms:modified xsi:type="dcterms:W3CDTF">2017-06-08T13:08:56Z</dcterms:modified>
</cp:coreProperties>
</file>