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924" y="2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BAFF0D-D204-4A77-9764-E4FC1139F508}"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81FF32-5CA0-4BD6-BE91-E0DF87A01CB1}" type="slidenum">
              <a:rPr lang="en-US" smtClean="0"/>
              <a:t>‹#›</a:t>
            </a:fld>
            <a:endParaRPr lang="en-US"/>
          </a:p>
        </p:txBody>
      </p:sp>
    </p:spTree>
    <p:extLst>
      <p:ext uri="{BB962C8B-B14F-4D97-AF65-F5344CB8AC3E}">
        <p14:creationId xmlns:p14="http://schemas.microsoft.com/office/powerpoint/2010/main" val="1628559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BAFF0D-D204-4A77-9764-E4FC1139F508}"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81FF32-5CA0-4BD6-BE91-E0DF87A01CB1}" type="slidenum">
              <a:rPr lang="en-US" smtClean="0"/>
              <a:t>‹#›</a:t>
            </a:fld>
            <a:endParaRPr lang="en-US"/>
          </a:p>
        </p:txBody>
      </p:sp>
    </p:spTree>
    <p:extLst>
      <p:ext uri="{BB962C8B-B14F-4D97-AF65-F5344CB8AC3E}">
        <p14:creationId xmlns:p14="http://schemas.microsoft.com/office/powerpoint/2010/main" val="2139862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BAFF0D-D204-4A77-9764-E4FC1139F508}"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81FF32-5CA0-4BD6-BE91-E0DF87A01CB1}" type="slidenum">
              <a:rPr lang="en-US" smtClean="0"/>
              <a:t>‹#›</a:t>
            </a:fld>
            <a:endParaRPr lang="en-US"/>
          </a:p>
        </p:txBody>
      </p:sp>
    </p:spTree>
    <p:extLst>
      <p:ext uri="{BB962C8B-B14F-4D97-AF65-F5344CB8AC3E}">
        <p14:creationId xmlns:p14="http://schemas.microsoft.com/office/powerpoint/2010/main" val="2100011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BAFF0D-D204-4A77-9764-E4FC1139F508}"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81FF32-5CA0-4BD6-BE91-E0DF87A01CB1}" type="slidenum">
              <a:rPr lang="en-US" smtClean="0"/>
              <a:t>‹#›</a:t>
            </a:fld>
            <a:endParaRPr lang="en-US"/>
          </a:p>
        </p:txBody>
      </p:sp>
    </p:spTree>
    <p:extLst>
      <p:ext uri="{BB962C8B-B14F-4D97-AF65-F5344CB8AC3E}">
        <p14:creationId xmlns:p14="http://schemas.microsoft.com/office/powerpoint/2010/main" val="351158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BAFF0D-D204-4A77-9764-E4FC1139F508}"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81FF32-5CA0-4BD6-BE91-E0DF87A01CB1}" type="slidenum">
              <a:rPr lang="en-US" smtClean="0"/>
              <a:t>‹#›</a:t>
            </a:fld>
            <a:endParaRPr lang="en-US"/>
          </a:p>
        </p:txBody>
      </p:sp>
    </p:spTree>
    <p:extLst>
      <p:ext uri="{BB962C8B-B14F-4D97-AF65-F5344CB8AC3E}">
        <p14:creationId xmlns:p14="http://schemas.microsoft.com/office/powerpoint/2010/main" val="21415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BAFF0D-D204-4A77-9764-E4FC1139F508}" type="datetimeFigureOut">
              <a:rPr lang="en-US" smtClean="0"/>
              <a:t>7/23/2015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81FF32-5CA0-4BD6-BE91-E0DF87A01CB1}" type="slidenum">
              <a:rPr lang="en-US" smtClean="0"/>
              <a:t>‹#›</a:t>
            </a:fld>
            <a:endParaRPr lang="en-US"/>
          </a:p>
        </p:txBody>
      </p:sp>
    </p:spTree>
    <p:extLst>
      <p:ext uri="{BB962C8B-B14F-4D97-AF65-F5344CB8AC3E}">
        <p14:creationId xmlns:p14="http://schemas.microsoft.com/office/powerpoint/2010/main" val="2656213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BAFF0D-D204-4A77-9764-E4FC1139F508}" type="datetimeFigureOut">
              <a:rPr lang="en-US" smtClean="0"/>
              <a:t>7/23/2015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81FF32-5CA0-4BD6-BE91-E0DF87A01CB1}" type="slidenum">
              <a:rPr lang="en-US" smtClean="0"/>
              <a:t>‹#›</a:t>
            </a:fld>
            <a:endParaRPr lang="en-US"/>
          </a:p>
        </p:txBody>
      </p:sp>
    </p:spTree>
    <p:extLst>
      <p:ext uri="{BB962C8B-B14F-4D97-AF65-F5344CB8AC3E}">
        <p14:creationId xmlns:p14="http://schemas.microsoft.com/office/powerpoint/2010/main" val="3841122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BAFF0D-D204-4A77-9764-E4FC1139F508}" type="datetimeFigureOut">
              <a:rPr lang="en-US" smtClean="0"/>
              <a:t>7/23/2015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81FF32-5CA0-4BD6-BE91-E0DF87A01CB1}" type="slidenum">
              <a:rPr lang="en-US" smtClean="0"/>
              <a:t>‹#›</a:t>
            </a:fld>
            <a:endParaRPr lang="en-US"/>
          </a:p>
        </p:txBody>
      </p:sp>
    </p:spTree>
    <p:extLst>
      <p:ext uri="{BB962C8B-B14F-4D97-AF65-F5344CB8AC3E}">
        <p14:creationId xmlns:p14="http://schemas.microsoft.com/office/powerpoint/2010/main" val="4076484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BAFF0D-D204-4A77-9764-E4FC1139F508}" type="datetimeFigureOut">
              <a:rPr lang="en-US" smtClean="0"/>
              <a:t>7/23/2015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81FF32-5CA0-4BD6-BE91-E0DF87A01CB1}" type="slidenum">
              <a:rPr lang="en-US" smtClean="0"/>
              <a:t>‹#›</a:t>
            </a:fld>
            <a:endParaRPr lang="en-US"/>
          </a:p>
        </p:txBody>
      </p:sp>
    </p:spTree>
    <p:extLst>
      <p:ext uri="{BB962C8B-B14F-4D97-AF65-F5344CB8AC3E}">
        <p14:creationId xmlns:p14="http://schemas.microsoft.com/office/powerpoint/2010/main" val="75216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BAFF0D-D204-4A77-9764-E4FC1139F508}" type="datetimeFigureOut">
              <a:rPr lang="en-US" smtClean="0"/>
              <a:t>7/23/2015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81FF32-5CA0-4BD6-BE91-E0DF87A01CB1}" type="slidenum">
              <a:rPr lang="en-US" smtClean="0"/>
              <a:t>‹#›</a:t>
            </a:fld>
            <a:endParaRPr lang="en-US"/>
          </a:p>
        </p:txBody>
      </p:sp>
    </p:spTree>
    <p:extLst>
      <p:ext uri="{BB962C8B-B14F-4D97-AF65-F5344CB8AC3E}">
        <p14:creationId xmlns:p14="http://schemas.microsoft.com/office/powerpoint/2010/main" val="382795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BAFF0D-D204-4A77-9764-E4FC1139F508}" type="datetimeFigureOut">
              <a:rPr lang="en-US" smtClean="0"/>
              <a:t>7/23/2015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81FF32-5CA0-4BD6-BE91-E0DF87A01CB1}" type="slidenum">
              <a:rPr lang="en-US" smtClean="0"/>
              <a:t>‹#›</a:t>
            </a:fld>
            <a:endParaRPr lang="en-US"/>
          </a:p>
        </p:txBody>
      </p:sp>
    </p:spTree>
    <p:extLst>
      <p:ext uri="{BB962C8B-B14F-4D97-AF65-F5344CB8AC3E}">
        <p14:creationId xmlns:p14="http://schemas.microsoft.com/office/powerpoint/2010/main" val="1620338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BAFF0D-D204-4A77-9764-E4FC1139F508}" type="datetimeFigureOut">
              <a:rPr lang="en-US" smtClean="0"/>
              <a:t>7/23/2015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81FF32-5CA0-4BD6-BE91-E0DF87A01CB1}" type="slidenum">
              <a:rPr lang="en-US" smtClean="0"/>
              <a:t>‹#›</a:t>
            </a:fld>
            <a:endParaRPr lang="en-US"/>
          </a:p>
        </p:txBody>
      </p:sp>
    </p:spTree>
    <p:extLst>
      <p:ext uri="{BB962C8B-B14F-4D97-AF65-F5344CB8AC3E}">
        <p14:creationId xmlns:p14="http://schemas.microsoft.com/office/powerpoint/2010/main" val="2769249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Nuclear Power Market in India: Status and Outlook</a:t>
            </a:r>
            <a:r>
              <a:rPr lang="en-US" dirty="0"/>
              <a:t/>
            </a:r>
            <a:br>
              <a:rPr lang="en-US" dirty="0"/>
            </a:br>
            <a:endParaRPr lang="en-US" dirty="0"/>
          </a:p>
        </p:txBody>
      </p:sp>
      <p:sp>
        <p:nvSpPr>
          <p:cNvPr id="3" name="Subtitle 2"/>
          <p:cNvSpPr>
            <a:spLocks noGrp="1"/>
          </p:cNvSpPr>
          <p:nvPr>
            <p:ph type="subTitle" idx="1"/>
          </p:nvPr>
        </p:nvSpPr>
        <p:spPr/>
        <p:txBody>
          <a:bodyPr>
            <a:normAutofit fontScale="62500" lnSpcReduction="20000"/>
          </a:bodyPr>
          <a:lstStyle/>
          <a:p>
            <a:r>
              <a:rPr lang="en-US" b="1" dirty="0"/>
              <a:t>Vijay K. Sazawal, Ph.D.</a:t>
            </a:r>
          </a:p>
          <a:p>
            <a:r>
              <a:rPr lang="en-US" sz="2400" b="1" dirty="0"/>
              <a:t>July </a:t>
            </a:r>
            <a:r>
              <a:rPr lang="en-US" sz="2400" b="1" dirty="0" smtClean="0"/>
              <a:t>21</a:t>
            </a:r>
            <a:r>
              <a:rPr lang="en-US" sz="2400" b="1" dirty="0"/>
              <a:t>, </a:t>
            </a:r>
            <a:r>
              <a:rPr lang="en-US" sz="2400" b="1" dirty="0" smtClean="0"/>
              <a:t>2015</a:t>
            </a:r>
          </a:p>
          <a:p>
            <a:endParaRPr lang="en-US" sz="2400" b="1" dirty="0"/>
          </a:p>
          <a:p>
            <a:endParaRPr lang="en-US" sz="2400" b="1" dirty="0" smtClean="0"/>
          </a:p>
          <a:p>
            <a:endParaRPr lang="en-US" sz="2400" b="1" dirty="0" smtClean="0"/>
          </a:p>
          <a:p>
            <a:endParaRPr lang="en-US" sz="2400" b="1" dirty="0"/>
          </a:p>
          <a:p>
            <a:r>
              <a:rPr lang="en-US" sz="1600" b="1" i="1" dirty="0" smtClean="0"/>
              <a:t>Disclaimer: Opinions expressed by the author are solely attributable to him and not to any affiliated company</a:t>
            </a:r>
            <a:endParaRPr lang="en-US" sz="1600" b="1" i="1" dirty="0"/>
          </a:p>
        </p:txBody>
      </p:sp>
    </p:spTree>
    <p:extLst>
      <p:ext uri="{BB962C8B-B14F-4D97-AF65-F5344CB8AC3E}">
        <p14:creationId xmlns:p14="http://schemas.microsoft.com/office/powerpoint/2010/main" val="2855421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Segments</a:t>
            </a:r>
            <a:endParaRPr lang="en-US" dirty="0"/>
          </a:p>
        </p:txBody>
      </p:sp>
      <p:sp>
        <p:nvSpPr>
          <p:cNvPr id="3" name="Content Placeholder 2"/>
          <p:cNvSpPr>
            <a:spLocks noGrp="1"/>
          </p:cNvSpPr>
          <p:nvPr>
            <p:ph idx="1"/>
          </p:nvPr>
        </p:nvSpPr>
        <p:spPr/>
        <p:txBody>
          <a:bodyPr/>
          <a:lstStyle/>
          <a:p>
            <a:r>
              <a:rPr lang="en-US" dirty="0" smtClean="0"/>
              <a:t>Past</a:t>
            </a:r>
          </a:p>
          <a:p>
            <a:r>
              <a:rPr lang="en-US" dirty="0" smtClean="0"/>
              <a:t>Present</a:t>
            </a:r>
          </a:p>
          <a:p>
            <a:r>
              <a:rPr lang="en-US" dirty="0" smtClean="0"/>
              <a:t>Future</a:t>
            </a:r>
          </a:p>
          <a:p>
            <a:r>
              <a:rPr lang="en-US" dirty="0" smtClean="0"/>
              <a:t>Bottom Line</a:t>
            </a:r>
            <a:endParaRPr lang="en-US" dirty="0"/>
          </a:p>
        </p:txBody>
      </p:sp>
    </p:spTree>
    <p:extLst>
      <p:ext uri="{BB962C8B-B14F-4D97-AF65-F5344CB8AC3E}">
        <p14:creationId xmlns:p14="http://schemas.microsoft.com/office/powerpoint/2010/main" val="1326917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a:t>India had the most advanced nuclear program in the entire Asia until 1960’s</a:t>
            </a:r>
          </a:p>
          <a:p>
            <a:pPr lvl="0"/>
            <a:r>
              <a:rPr lang="en-US" dirty="0"/>
              <a:t>1954:  Organized a global meeting in New Delhi on nuclear power </a:t>
            </a:r>
            <a:r>
              <a:rPr lang="en-US" dirty="0" smtClean="0"/>
              <a:t>for peaceful purposes </a:t>
            </a:r>
            <a:r>
              <a:rPr lang="en-US" dirty="0" smtClean="0"/>
              <a:t>to announce its 3-stage nuclear program</a:t>
            </a:r>
            <a:r>
              <a:rPr lang="en-US" dirty="0" smtClean="0"/>
              <a:t> </a:t>
            </a:r>
          </a:p>
          <a:p>
            <a:pPr lvl="0"/>
            <a:r>
              <a:rPr lang="en-US" dirty="0" smtClean="0"/>
              <a:t>1955: India chaired the Geneva Conference which was a prelude to the formation of the IAEA</a:t>
            </a:r>
            <a:endParaRPr lang="en-US" dirty="0"/>
          </a:p>
          <a:p>
            <a:pPr lvl="0"/>
            <a:r>
              <a:rPr lang="en-US" dirty="0"/>
              <a:t>1955: Designed the first industrial scale </a:t>
            </a:r>
            <a:r>
              <a:rPr lang="en-US" dirty="0" smtClean="0"/>
              <a:t>1 MW reactor </a:t>
            </a:r>
            <a:r>
              <a:rPr lang="en-US" dirty="0"/>
              <a:t>that began operating in 1956 using enriched uranium and technical support provided by UKAEA </a:t>
            </a:r>
          </a:p>
          <a:p>
            <a:pPr lvl="0"/>
            <a:r>
              <a:rPr lang="en-US" dirty="0"/>
              <a:t>1955: The U.S. Joint Committee on Atomic Energy visited India and offered Heavy Water to the Indian nuclear program</a:t>
            </a:r>
          </a:p>
          <a:p>
            <a:pPr lvl="0"/>
            <a:r>
              <a:rPr lang="en-US" dirty="0"/>
              <a:t>1960: CIRUS, a 40 MW reactor, attains criticality (Canada-India-US partnership)</a:t>
            </a:r>
          </a:p>
          <a:p>
            <a:pPr lvl="0"/>
            <a:r>
              <a:rPr lang="en-US" dirty="0"/>
              <a:t>1963: India signs with GE and Bechtel for the first two LWR’s in Asia</a:t>
            </a:r>
          </a:p>
          <a:p>
            <a:r>
              <a:rPr lang="en-US" dirty="0"/>
              <a:t>1969: TAPS 1 &amp; 2 </a:t>
            </a:r>
            <a:r>
              <a:rPr lang="en-US" dirty="0" smtClean="0"/>
              <a:t>(both BWR’s) begin </a:t>
            </a:r>
            <a:r>
              <a:rPr lang="en-US" dirty="0"/>
              <a:t>operations</a:t>
            </a:r>
          </a:p>
        </p:txBody>
      </p:sp>
    </p:spTree>
    <p:extLst>
      <p:ext uri="{BB962C8B-B14F-4D97-AF65-F5344CB8AC3E}">
        <p14:creationId xmlns:p14="http://schemas.microsoft.com/office/powerpoint/2010/main" val="1931637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 - 1</a:t>
            </a:r>
            <a:endParaRPr lang="en-US" dirty="0"/>
          </a:p>
        </p:txBody>
      </p:sp>
      <p:sp>
        <p:nvSpPr>
          <p:cNvPr id="3" name="Content Placeholder 2"/>
          <p:cNvSpPr>
            <a:spLocks noGrp="1"/>
          </p:cNvSpPr>
          <p:nvPr>
            <p:ph idx="1"/>
          </p:nvPr>
        </p:nvSpPr>
        <p:spPr/>
        <p:txBody>
          <a:bodyPr>
            <a:normAutofit fontScale="40000" lnSpcReduction="20000"/>
          </a:bodyPr>
          <a:lstStyle/>
          <a:p>
            <a:pPr lvl="0"/>
            <a:r>
              <a:rPr lang="en-US" sz="4000" dirty="0"/>
              <a:t>India has the largest electric power grid in any </a:t>
            </a:r>
            <a:r>
              <a:rPr lang="en-US" sz="4000" u="sng" dirty="0"/>
              <a:t>developin</a:t>
            </a:r>
            <a:r>
              <a:rPr lang="en-US" sz="4000" dirty="0"/>
              <a:t>g nation</a:t>
            </a:r>
          </a:p>
          <a:p>
            <a:pPr lvl="1">
              <a:buFont typeface="Arial" pitchFamily="34" charset="0"/>
              <a:buChar char="-"/>
            </a:pPr>
            <a:r>
              <a:rPr lang="en-US" sz="2900" dirty="0" smtClean="0"/>
              <a:t>It </a:t>
            </a:r>
            <a:r>
              <a:rPr lang="en-US" sz="2900" dirty="0"/>
              <a:t>has 14</a:t>
            </a:r>
            <a:r>
              <a:rPr lang="en-US" sz="2900" baseline="30000" dirty="0"/>
              <a:t>th</a:t>
            </a:r>
            <a:r>
              <a:rPr lang="en-US" sz="2900" dirty="0"/>
              <a:t> largest power system in the </a:t>
            </a:r>
            <a:r>
              <a:rPr lang="en-US" sz="2900" dirty="0" smtClean="0"/>
              <a:t>world</a:t>
            </a:r>
          </a:p>
          <a:p>
            <a:pPr lvl="1">
              <a:buFont typeface="Arial" pitchFamily="34" charset="0"/>
              <a:buChar char="-"/>
            </a:pPr>
            <a:r>
              <a:rPr lang="en-US" sz="2900" dirty="0" smtClean="0"/>
              <a:t>IMF </a:t>
            </a:r>
            <a:r>
              <a:rPr lang="en-US" sz="2900" dirty="0"/>
              <a:t>says in 2015-2016, Indian growth rate will be 7.5%, and </a:t>
            </a:r>
            <a:r>
              <a:rPr lang="en-US" sz="2900" u="sng" dirty="0"/>
              <a:t>its industrial revolution has hardly </a:t>
            </a:r>
            <a:r>
              <a:rPr lang="en-US" sz="2900" u="sng" dirty="0" smtClean="0"/>
              <a:t>begun</a:t>
            </a:r>
            <a:endParaRPr lang="en-US" sz="2900" dirty="0" smtClean="0"/>
          </a:p>
          <a:p>
            <a:pPr lvl="1">
              <a:buFont typeface="Arial" pitchFamily="34" charset="0"/>
              <a:buChar char="-"/>
            </a:pPr>
            <a:r>
              <a:rPr lang="en-US" sz="2900" dirty="0" smtClean="0"/>
              <a:t>Indian </a:t>
            </a:r>
            <a:r>
              <a:rPr lang="en-US" sz="2900" dirty="0"/>
              <a:t>population will exceed China’s in the next </a:t>
            </a:r>
            <a:r>
              <a:rPr lang="en-US" sz="2900" dirty="0" smtClean="0"/>
              <a:t>decade</a:t>
            </a:r>
          </a:p>
          <a:p>
            <a:pPr marL="457200" lvl="1" indent="0">
              <a:buNone/>
            </a:pPr>
            <a:endParaRPr lang="en-US" sz="2900" dirty="0"/>
          </a:p>
          <a:p>
            <a:pPr lvl="0"/>
            <a:r>
              <a:rPr lang="en-US" sz="4000" dirty="0"/>
              <a:t>India is among the top greenhouse gas polluters in the </a:t>
            </a:r>
            <a:r>
              <a:rPr lang="en-US" sz="4000" dirty="0" smtClean="0"/>
              <a:t>world</a:t>
            </a:r>
          </a:p>
          <a:p>
            <a:pPr marL="742950" lvl="0" indent="-280988">
              <a:buFont typeface="Arial" pitchFamily="34" charset="0"/>
              <a:buChar char="-"/>
            </a:pPr>
            <a:r>
              <a:rPr lang="en-US" sz="2900" dirty="0" smtClean="0"/>
              <a:t>2020</a:t>
            </a:r>
            <a:r>
              <a:rPr lang="en-US" sz="2900" dirty="0"/>
              <a:t>: China (24%), U.S. (13%), EU (8%), and India (7</a:t>
            </a:r>
            <a:r>
              <a:rPr lang="en-US" sz="2900" dirty="0" smtClean="0"/>
              <a:t>%)</a:t>
            </a:r>
          </a:p>
          <a:p>
            <a:pPr marL="742950" lvl="0" indent="-280988">
              <a:buFont typeface="Arial" pitchFamily="34" charset="0"/>
              <a:buChar char="-"/>
            </a:pPr>
            <a:r>
              <a:rPr lang="en-US" sz="2900" dirty="0" smtClean="0"/>
              <a:t>India </a:t>
            </a:r>
            <a:r>
              <a:rPr lang="en-US" sz="2900" dirty="0"/>
              <a:t>is making public commitments to change its energy mix by increasing dependence on clean </a:t>
            </a:r>
            <a:r>
              <a:rPr lang="en-US" sz="2900" dirty="0" smtClean="0"/>
              <a:t>energy</a:t>
            </a:r>
          </a:p>
          <a:p>
            <a:pPr marL="461962" lvl="0" indent="0">
              <a:buNone/>
            </a:pPr>
            <a:endParaRPr lang="en-US" sz="2900" dirty="0" smtClean="0"/>
          </a:p>
          <a:p>
            <a:pPr lvl="0"/>
            <a:r>
              <a:rPr lang="en-US" sz="4000" dirty="0" smtClean="0"/>
              <a:t>IAEA, EIA, WNA, </a:t>
            </a:r>
            <a:r>
              <a:rPr lang="en-US" sz="4000" dirty="0" err="1" smtClean="0"/>
              <a:t>Ux</a:t>
            </a:r>
            <a:r>
              <a:rPr lang="en-US" sz="4000" dirty="0" smtClean="0"/>
              <a:t> Consulting …</a:t>
            </a:r>
          </a:p>
          <a:p>
            <a:pPr marL="742950" lvl="0" indent="-280988">
              <a:buFont typeface="Arial" pitchFamily="34" charset="0"/>
              <a:buChar char="-"/>
            </a:pPr>
            <a:r>
              <a:rPr lang="en-US" dirty="0" smtClean="0"/>
              <a:t>Global </a:t>
            </a:r>
            <a:r>
              <a:rPr lang="en-US" dirty="0"/>
              <a:t>growth of nuclear power will be driven by non-OECD </a:t>
            </a:r>
            <a:r>
              <a:rPr lang="en-US" dirty="0" smtClean="0"/>
              <a:t>countries</a:t>
            </a:r>
          </a:p>
          <a:p>
            <a:pPr marL="742950" lvl="0" indent="-280988">
              <a:buFont typeface="Arial" pitchFamily="34" charset="0"/>
              <a:buChar char="-"/>
            </a:pPr>
            <a:r>
              <a:rPr lang="en-US" dirty="0" smtClean="0"/>
              <a:t>2/3 </a:t>
            </a:r>
            <a:r>
              <a:rPr lang="en-US" dirty="0"/>
              <a:t>of all new nuclear builds will be in China, Russia, India and South </a:t>
            </a:r>
            <a:r>
              <a:rPr lang="en-US" dirty="0" smtClean="0"/>
              <a:t>Korea</a:t>
            </a:r>
          </a:p>
          <a:p>
            <a:pPr marL="742950" lvl="0" indent="-280988">
              <a:buFont typeface="Arial" pitchFamily="34" charset="0"/>
              <a:buChar char="-"/>
            </a:pPr>
            <a:endParaRPr lang="en-US" dirty="0"/>
          </a:p>
          <a:p>
            <a:pPr lvl="0"/>
            <a:r>
              <a:rPr lang="en-US" sz="4000" dirty="0" smtClean="0"/>
              <a:t>McKinsey India Report </a:t>
            </a:r>
            <a:r>
              <a:rPr lang="en-US" sz="4000" dirty="0" smtClean="0"/>
              <a:t>2014</a:t>
            </a:r>
            <a:endParaRPr lang="en-US" dirty="0" smtClean="0"/>
          </a:p>
          <a:p>
            <a:pPr marL="742950" lvl="0" indent="-280988">
              <a:buFont typeface="Arial" pitchFamily="34" charset="0"/>
              <a:buChar char="-"/>
            </a:pPr>
            <a:r>
              <a:rPr lang="en-US" dirty="0" smtClean="0"/>
              <a:t>“India </a:t>
            </a:r>
            <a:r>
              <a:rPr lang="en-US" dirty="0"/>
              <a:t>will be one of the most energy import dependent large </a:t>
            </a:r>
            <a:r>
              <a:rPr lang="en-US" dirty="0" smtClean="0"/>
              <a:t>economies”</a:t>
            </a:r>
          </a:p>
          <a:p>
            <a:pPr marL="742950" lvl="0" indent="-280988">
              <a:buFont typeface="Arial" pitchFamily="34" charset="0"/>
              <a:buChar char="-"/>
            </a:pPr>
            <a:r>
              <a:rPr lang="en-US" dirty="0" smtClean="0"/>
              <a:t>Nuclear </a:t>
            </a:r>
            <a:r>
              <a:rPr lang="en-US" dirty="0"/>
              <a:t>capacity will jump from 5.5 GW (2% of total power supply) in 2010 to 23 GW (7%) in 2030, and 25% by </a:t>
            </a:r>
            <a:r>
              <a:rPr lang="en-US" dirty="0" smtClean="0"/>
              <a:t>2050</a:t>
            </a:r>
          </a:p>
          <a:p>
            <a:pPr marL="742950" lvl="0" indent="-280988">
              <a:buFont typeface="Arial" pitchFamily="34" charset="0"/>
              <a:buChar char="-"/>
            </a:pPr>
            <a:r>
              <a:rPr lang="en-US" dirty="0" smtClean="0"/>
              <a:t>Indian </a:t>
            </a:r>
            <a:r>
              <a:rPr lang="en-US" dirty="0"/>
              <a:t>power production lags total power demand by 9-10</a:t>
            </a:r>
            <a:r>
              <a:rPr lang="en-US" dirty="0" smtClean="0"/>
              <a:t>%</a:t>
            </a:r>
          </a:p>
          <a:p>
            <a:pPr marL="742950" lvl="0" indent="-280988">
              <a:buFont typeface="Arial" pitchFamily="34" charset="0"/>
              <a:buChar char="-"/>
            </a:pPr>
            <a:endParaRPr lang="en-US" sz="1600" dirty="0"/>
          </a:p>
          <a:p>
            <a:pPr lvl="0"/>
            <a:r>
              <a:rPr lang="en-US" sz="4000" dirty="0" smtClean="0"/>
              <a:t>India has 21 reactors in commercial operations, 6 under construction, 4 licensed to start construction and another 6 in advanced stages of securing construction licenses</a:t>
            </a:r>
            <a:endParaRPr lang="en-US" sz="1600" dirty="0"/>
          </a:p>
          <a:p>
            <a:pPr marL="457200" lvl="1" indent="0">
              <a:buNone/>
            </a:pPr>
            <a:endParaRPr lang="en-US" dirty="0"/>
          </a:p>
        </p:txBody>
      </p:sp>
    </p:spTree>
    <p:extLst>
      <p:ext uri="{BB962C8B-B14F-4D97-AF65-F5344CB8AC3E}">
        <p14:creationId xmlns:p14="http://schemas.microsoft.com/office/powerpoint/2010/main" val="511646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 - 2</a:t>
            </a:r>
            <a:endParaRPr lang="en-US" dirty="0"/>
          </a:p>
        </p:txBody>
      </p:sp>
      <p:sp>
        <p:nvSpPr>
          <p:cNvPr id="3" name="Content Placeholder 2"/>
          <p:cNvSpPr>
            <a:spLocks noGrp="1"/>
          </p:cNvSpPr>
          <p:nvPr>
            <p:ph idx="1"/>
          </p:nvPr>
        </p:nvSpPr>
        <p:spPr/>
        <p:txBody>
          <a:bodyPr>
            <a:normAutofit fontScale="47500" lnSpcReduction="20000"/>
          </a:bodyPr>
          <a:lstStyle/>
          <a:p>
            <a:pPr lvl="0"/>
            <a:r>
              <a:rPr lang="en-US" sz="3400" dirty="0" smtClean="0"/>
              <a:t>Following the agreement-in-principle on the 123 Agreement with the U.S., the Indian government announced plans for expansion of nuclear power to 63,000 MW by 2032, out of which 40,000 MW was expected to be procured from outside (LWR’s</a:t>
            </a:r>
            <a:r>
              <a:rPr lang="en-US" sz="2900" dirty="0" smtClean="0"/>
              <a:t>)</a:t>
            </a:r>
          </a:p>
          <a:p>
            <a:pPr lvl="1">
              <a:buFont typeface="Arial" pitchFamily="34" charset="0"/>
              <a:buChar char="-"/>
            </a:pPr>
            <a:r>
              <a:rPr lang="en-US" sz="2500" dirty="0" smtClean="0"/>
              <a:t>In </a:t>
            </a:r>
            <a:r>
              <a:rPr lang="en-US" sz="2500" dirty="0"/>
              <a:t>2008, India </a:t>
            </a:r>
            <a:r>
              <a:rPr lang="en-US" sz="2500" dirty="0" smtClean="0"/>
              <a:t>conveyed through an official letter that it will </a:t>
            </a:r>
            <a:r>
              <a:rPr lang="en-US" sz="2500" dirty="0"/>
              <a:t>provide two reactor plant sites to U.S. nuclear reactor suppliers for constructing 2 to 6 units at each site (10,000 MW </a:t>
            </a:r>
            <a:r>
              <a:rPr lang="en-US" sz="2500" dirty="0" smtClean="0"/>
              <a:t>each)</a:t>
            </a:r>
          </a:p>
          <a:p>
            <a:pPr lvl="1">
              <a:buFont typeface="Arial" pitchFamily="34" charset="0"/>
              <a:buChar char="-"/>
            </a:pPr>
            <a:r>
              <a:rPr lang="en-US" sz="2500" dirty="0" smtClean="0"/>
              <a:t>In </a:t>
            </a:r>
            <a:r>
              <a:rPr lang="en-US" sz="2500" dirty="0"/>
              <a:t>2009, India announced locations of the two nuclear power plant sites for Westinghouse and GEH, and established project teams to start site work and commence negotiations with U.S. </a:t>
            </a:r>
            <a:r>
              <a:rPr lang="en-US" sz="2500" dirty="0" smtClean="0"/>
              <a:t>vendors</a:t>
            </a:r>
          </a:p>
          <a:p>
            <a:pPr lvl="1">
              <a:buFont typeface="Arial" pitchFamily="34" charset="0"/>
              <a:buChar char="-"/>
            </a:pPr>
            <a:r>
              <a:rPr lang="en-US" sz="2500" dirty="0" smtClean="0"/>
              <a:t>In 2010, India passed a nuclear liability law, and subsequently signed the Convention of Supplementary Compensation for Nuclear damage (CSC) in Vienna on 27 October 2010</a:t>
            </a:r>
          </a:p>
          <a:p>
            <a:pPr lvl="1">
              <a:buFont typeface="Arial" pitchFamily="34" charset="0"/>
              <a:buChar char="-"/>
            </a:pPr>
            <a:r>
              <a:rPr lang="en-US" sz="2500" dirty="0" smtClean="0"/>
              <a:t>In 2015, the U.S. and India reached an agreement that broke the logjam on nuclear liability</a:t>
            </a:r>
          </a:p>
          <a:p>
            <a:pPr lvl="1">
              <a:buFont typeface="Arial" pitchFamily="34" charset="0"/>
              <a:buChar char="-"/>
            </a:pPr>
            <a:r>
              <a:rPr lang="en-US" sz="2500" dirty="0" smtClean="0"/>
              <a:t>In 2015, the Indian Nuclear Insurance Pool (INIP) came into force</a:t>
            </a:r>
          </a:p>
          <a:p>
            <a:pPr lvl="1">
              <a:buFont typeface="Arial" pitchFamily="34" charset="0"/>
              <a:buChar char="-"/>
            </a:pPr>
            <a:r>
              <a:rPr lang="en-US" sz="2500" dirty="0" smtClean="0"/>
              <a:t>In 2015, India plans to deposit the instrument of acceptance of the CSC with the IAEA</a:t>
            </a:r>
          </a:p>
          <a:p>
            <a:pPr marL="457200" lvl="1" indent="0">
              <a:buNone/>
            </a:pPr>
            <a:endParaRPr lang="en-US" sz="2200" dirty="0" smtClean="0"/>
          </a:p>
          <a:p>
            <a:pPr lvl="0"/>
            <a:r>
              <a:rPr lang="en-US" sz="3400" dirty="0"/>
              <a:t>Progress on U.S.-India nuclear </a:t>
            </a:r>
            <a:r>
              <a:rPr lang="en-US" sz="3400" dirty="0" smtClean="0"/>
              <a:t>projects</a:t>
            </a:r>
          </a:p>
          <a:p>
            <a:pPr lvl="1">
              <a:buFont typeface="Arial" pitchFamily="34" charset="0"/>
              <a:buChar char="-"/>
            </a:pPr>
            <a:r>
              <a:rPr lang="en-US" sz="2500" dirty="0" smtClean="0"/>
              <a:t>Regulatory </a:t>
            </a:r>
            <a:r>
              <a:rPr lang="en-US" sz="2500" dirty="0"/>
              <a:t>approval process for </a:t>
            </a:r>
            <a:r>
              <a:rPr lang="en-US" sz="2500" dirty="0" err="1"/>
              <a:t>Mithi</a:t>
            </a:r>
            <a:r>
              <a:rPr lang="en-US" sz="2500" dirty="0"/>
              <a:t> </a:t>
            </a:r>
            <a:r>
              <a:rPr lang="en-US" sz="2500" dirty="0" err="1"/>
              <a:t>Virdi</a:t>
            </a:r>
            <a:r>
              <a:rPr lang="en-US" sz="2500" dirty="0"/>
              <a:t> (Gujarat) and </a:t>
            </a:r>
            <a:r>
              <a:rPr lang="en-US" sz="2500" dirty="0" err="1"/>
              <a:t>Kovvada</a:t>
            </a:r>
            <a:r>
              <a:rPr lang="en-US" sz="2500" dirty="0"/>
              <a:t> (AP) is underway (</a:t>
            </a:r>
            <a:r>
              <a:rPr lang="en-US" sz="2500" dirty="0" smtClean="0"/>
              <a:t>MOEF/AERB/State/Local)</a:t>
            </a:r>
          </a:p>
          <a:p>
            <a:pPr lvl="1">
              <a:buFont typeface="Arial" pitchFamily="34" charset="0"/>
              <a:buChar char="-"/>
            </a:pPr>
            <a:r>
              <a:rPr lang="en-US" sz="2500" dirty="0" smtClean="0"/>
              <a:t>Land </a:t>
            </a:r>
            <a:r>
              <a:rPr lang="en-US" sz="2500" dirty="0"/>
              <a:t>Acquisition Bill in the Parliament (“Public Acceptance</a:t>
            </a:r>
            <a:r>
              <a:rPr lang="en-US" sz="2500" dirty="0" smtClean="0"/>
              <a:t>”)</a:t>
            </a:r>
          </a:p>
          <a:p>
            <a:pPr lvl="1">
              <a:buFont typeface="Arial" pitchFamily="34" charset="0"/>
              <a:buChar char="-"/>
            </a:pPr>
            <a:r>
              <a:rPr lang="en-US" sz="2500" dirty="0" smtClean="0"/>
              <a:t>“</a:t>
            </a:r>
            <a:r>
              <a:rPr lang="en-US" sz="2500" dirty="0"/>
              <a:t>Pre-Early Works” feasibility studies related to licensing of AP-1000  at a site in </a:t>
            </a:r>
            <a:r>
              <a:rPr lang="en-US" sz="2500" dirty="0" smtClean="0"/>
              <a:t>India</a:t>
            </a:r>
          </a:p>
          <a:p>
            <a:pPr lvl="1">
              <a:buFont typeface="Arial" pitchFamily="34" charset="0"/>
              <a:buChar char="-"/>
            </a:pPr>
            <a:r>
              <a:rPr lang="en-US" sz="2500" dirty="0" smtClean="0"/>
              <a:t>NPCIL </a:t>
            </a:r>
            <a:r>
              <a:rPr lang="en-US" sz="2500" dirty="0"/>
              <a:t>Discussions with GE and W </a:t>
            </a:r>
            <a:r>
              <a:rPr lang="en-US" sz="2500" dirty="0" smtClean="0"/>
              <a:t>are ongoing</a:t>
            </a:r>
            <a:r>
              <a:rPr lang="en-US" sz="2500" dirty="0"/>
              <a:t>, but frustratingly slow </a:t>
            </a:r>
            <a:r>
              <a:rPr lang="en-US" sz="2500" dirty="0" smtClean="0"/>
              <a:t>(differing interpretations of the 2008 official letter)</a:t>
            </a:r>
          </a:p>
          <a:p>
            <a:pPr marL="457200" lvl="1" indent="0">
              <a:buNone/>
            </a:pPr>
            <a:endParaRPr lang="en-US" sz="2500" dirty="0" smtClean="0"/>
          </a:p>
          <a:p>
            <a:pPr lvl="0"/>
            <a:r>
              <a:rPr lang="en-US" sz="3400" dirty="0"/>
              <a:t>Patience gets </a:t>
            </a:r>
            <a:r>
              <a:rPr lang="en-US" sz="3400" dirty="0" smtClean="0"/>
              <a:t>rewarded</a:t>
            </a:r>
            <a:endParaRPr lang="en-US" sz="3400" dirty="0"/>
          </a:p>
          <a:p>
            <a:pPr lvl="1">
              <a:buFont typeface="Arial" pitchFamily="34" charset="0"/>
              <a:buChar char="-"/>
            </a:pPr>
            <a:r>
              <a:rPr lang="en-US" sz="2900" dirty="0" smtClean="0"/>
              <a:t>Canada awarded a contract to provide 7.1 </a:t>
            </a:r>
            <a:r>
              <a:rPr lang="en-US" sz="2900" dirty="0"/>
              <a:t>million pounds of uranium through 2020, first </a:t>
            </a:r>
            <a:r>
              <a:rPr lang="en-US" sz="2900" dirty="0" smtClean="0"/>
              <a:t>delivery in </a:t>
            </a:r>
            <a:r>
              <a:rPr lang="en-US" sz="2900" dirty="0"/>
              <a:t>September 2015, $260 million </a:t>
            </a:r>
            <a:r>
              <a:rPr lang="en-US" sz="2900" dirty="0" smtClean="0"/>
              <a:t>contract  </a:t>
            </a:r>
            <a:endParaRPr lang="en-US" sz="2900" dirty="0"/>
          </a:p>
          <a:p>
            <a:pPr lvl="1">
              <a:buFont typeface="Arial" pitchFamily="34" charset="0"/>
              <a:buChar char="-"/>
            </a:pPr>
            <a:r>
              <a:rPr lang="en-US" sz="2900" dirty="0"/>
              <a:t>Tribute to former </a:t>
            </a:r>
            <a:r>
              <a:rPr lang="en-US" sz="2900" dirty="0" err="1"/>
              <a:t>Cameco</a:t>
            </a:r>
            <a:r>
              <a:rPr lang="en-US" sz="2900" dirty="0"/>
              <a:t> CEO, Jerry </a:t>
            </a:r>
            <a:r>
              <a:rPr lang="en-US" sz="2900" dirty="0" err="1" smtClean="0"/>
              <a:t>Grandey</a:t>
            </a:r>
            <a:endParaRPr lang="en-US" sz="2900" dirty="0" smtClean="0"/>
          </a:p>
          <a:p>
            <a:pPr lvl="0"/>
            <a:endParaRPr lang="en-US" sz="2900" dirty="0"/>
          </a:p>
          <a:p>
            <a:pPr marL="457200" lvl="1" indent="0">
              <a:buNone/>
            </a:pPr>
            <a:endParaRPr lang="en-US" sz="2900" dirty="0" smtClean="0"/>
          </a:p>
        </p:txBody>
      </p:sp>
    </p:spTree>
    <p:extLst>
      <p:ext uri="{BB962C8B-B14F-4D97-AF65-F5344CB8AC3E}">
        <p14:creationId xmlns:p14="http://schemas.microsoft.com/office/powerpoint/2010/main" val="477287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a:t>
            </a:r>
            <a:endParaRPr lang="en-US" dirty="0"/>
          </a:p>
        </p:txBody>
      </p:sp>
      <p:sp>
        <p:nvSpPr>
          <p:cNvPr id="3" name="Content Placeholder 2"/>
          <p:cNvSpPr>
            <a:spLocks noGrp="1"/>
          </p:cNvSpPr>
          <p:nvPr>
            <p:ph idx="1"/>
          </p:nvPr>
        </p:nvSpPr>
        <p:spPr/>
        <p:txBody>
          <a:bodyPr>
            <a:normAutofit fontScale="92500" lnSpcReduction="20000"/>
          </a:bodyPr>
          <a:lstStyle/>
          <a:p>
            <a:pPr lvl="0"/>
            <a:r>
              <a:rPr lang="en-US" sz="1700" dirty="0"/>
              <a:t>Nuclear Projects – how long is long</a:t>
            </a:r>
            <a:r>
              <a:rPr lang="en-US" sz="1700" dirty="0" smtClean="0"/>
              <a:t>?</a:t>
            </a:r>
            <a:r>
              <a:rPr lang="en-US" sz="2900" dirty="0" smtClean="0"/>
              <a:t> </a:t>
            </a:r>
            <a:endParaRPr lang="en-US" sz="1600" dirty="0" smtClean="0"/>
          </a:p>
          <a:p>
            <a:pPr lvl="1">
              <a:buFont typeface="Arial" pitchFamily="34" charset="0"/>
              <a:buChar char="-"/>
            </a:pPr>
            <a:r>
              <a:rPr lang="en-US" sz="1500" dirty="0" smtClean="0"/>
              <a:t>Czech </a:t>
            </a:r>
            <a:r>
              <a:rPr lang="en-US" sz="1500" dirty="0"/>
              <a:t>Republic: Temelin-3&amp;4: 2008 – 2014, CEZ cancels tender (Dukovany-5 jumps </a:t>
            </a:r>
            <a:r>
              <a:rPr lang="en-US" sz="1500" dirty="0" smtClean="0"/>
              <a:t>ahead?)</a:t>
            </a:r>
            <a:endParaRPr lang="en-US" sz="1500" dirty="0" smtClean="0"/>
          </a:p>
          <a:p>
            <a:pPr lvl="1">
              <a:buFont typeface="Arial" pitchFamily="34" charset="0"/>
              <a:buChar char="-"/>
            </a:pPr>
            <a:r>
              <a:rPr lang="en-US" sz="1500" dirty="0" smtClean="0"/>
              <a:t>U.K</a:t>
            </a:r>
            <a:r>
              <a:rPr lang="en-US" sz="1500" dirty="0"/>
              <a:t>.: </a:t>
            </a:r>
            <a:r>
              <a:rPr lang="en-US" sz="1500" dirty="0" err="1"/>
              <a:t>Hinkley</a:t>
            </a:r>
            <a:r>
              <a:rPr lang="en-US" sz="1500" dirty="0"/>
              <a:t> Point C: 2009 – 2023, Austria files legal action in 2015 (delay of 6 months to 5 years</a:t>
            </a:r>
            <a:r>
              <a:rPr lang="en-US" sz="1500" dirty="0" smtClean="0"/>
              <a:t>?)</a:t>
            </a:r>
          </a:p>
          <a:p>
            <a:pPr marL="457200" lvl="1" indent="0">
              <a:buNone/>
            </a:pPr>
            <a:endParaRPr lang="en-US" sz="1400" dirty="0"/>
          </a:p>
          <a:p>
            <a:pPr lvl="0"/>
            <a:r>
              <a:rPr lang="en-US" sz="1700" dirty="0" smtClean="0"/>
              <a:t>The </a:t>
            </a:r>
            <a:r>
              <a:rPr lang="en-US" sz="1700" dirty="0"/>
              <a:t>export business model for </a:t>
            </a:r>
            <a:r>
              <a:rPr lang="en-US" sz="1700" dirty="0" smtClean="0"/>
              <a:t>civil nuclear reactors in non-OECD countries </a:t>
            </a:r>
            <a:r>
              <a:rPr lang="en-US" sz="1700" dirty="0"/>
              <a:t>has changed</a:t>
            </a:r>
            <a:endParaRPr lang="en-US" sz="1700" dirty="0" smtClean="0"/>
          </a:p>
          <a:p>
            <a:pPr lvl="1">
              <a:buFont typeface="Arial" pitchFamily="34" charset="0"/>
              <a:buChar char="-"/>
            </a:pPr>
            <a:r>
              <a:rPr lang="en-US" sz="1500" dirty="0" smtClean="0"/>
              <a:t>India: Negotiates with a sole-sourced supplier in a team environment to ensure compliance with their DAE orders using a system similar to Critical Decision Points in the DOE Order: </a:t>
            </a:r>
            <a:r>
              <a:rPr lang="en-US" sz="1500" dirty="0"/>
              <a:t>413.3B, requiring </a:t>
            </a:r>
            <a:r>
              <a:rPr lang="en-US" sz="1500" dirty="0" smtClean="0"/>
              <a:t>approval of Performance Baseline (called Techno-Commercial Offer - TCO - in India) before </a:t>
            </a:r>
            <a:r>
              <a:rPr lang="en-US" sz="1500" dirty="0"/>
              <a:t>a contract for construction is </a:t>
            </a:r>
            <a:r>
              <a:rPr lang="en-US" sz="1500" dirty="0" smtClean="0"/>
              <a:t>authorized </a:t>
            </a:r>
          </a:p>
          <a:p>
            <a:pPr lvl="1">
              <a:buFont typeface="Arial" pitchFamily="34" charset="0"/>
              <a:buChar char="-"/>
            </a:pPr>
            <a:r>
              <a:rPr lang="en-US" sz="1500" dirty="0" smtClean="0"/>
              <a:t>Other </a:t>
            </a:r>
            <a:r>
              <a:rPr lang="en-US" sz="1500" dirty="0"/>
              <a:t>emergent nuclear power states: IGA’s  </a:t>
            </a:r>
            <a:r>
              <a:rPr lang="en-US" sz="1500" dirty="0" smtClean="0"/>
              <a:t>to secure “solutions </a:t>
            </a:r>
            <a:r>
              <a:rPr lang="en-US" sz="1500" dirty="0"/>
              <a:t>not </a:t>
            </a:r>
            <a:r>
              <a:rPr lang="en-US" sz="1500" dirty="0" smtClean="0"/>
              <a:t>just reactors</a:t>
            </a:r>
            <a:r>
              <a:rPr lang="en-US" sz="1500" dirty="0"/>
              <a:t>” – meaning </a:t>
            </a:r>
            <a:r>
              <a:rPr lang="en-US" sz="1500" dirty="0" smtClean="0"/>
              <a:t>new deals have to address some or all of the following: affordability, financing</a:t>
            </a:r>
            <a:r>
              <a:rPr lang="en-US" sz="1500" dirty="0"/>
              <a:t>, skills training, </a:t>
            </a:r>
            <a:r>
              <a:rPr lang="en-US" sz="1500" dirty="0" smtClean="0"/>
              <a:t>jobs </a:t>
            </a:r>
            <a:r>
              <a:rPr lang="en-US" sz="1500" dirty="0"/>
              <a:t>creation, </a:t>
            </a:r>
            <a:r>
              <a:rPr lang="en-US" sz="1500" dirty="0" smtClean="0"/>
              <a:t>localization of supply chain, related infrastructure </a:t>
            </a:r>
            <a:r>
              <a:rPr lang="en-US" sz="1500" dirty="0"/>
              <a:t>development, </a:t>
            </a:r>
            <a:r>
              <a:rPr lang="en-US" sz="1500" dirty="0" smtClean="0"/>
              <a:t>reactor operations </a:t>
            </a:r>
            <a:r>
              <a:rPr lang="en-US" sz="1500" dirty="0"/>
              <a:t>support</a:t>
            </a:r>
            <a:r>
              <a:rPr lang="en-US" sz="1500" dirty="0" smtClean="0"/>
              <a:t>, and developing safety culture</a:t>
            </a:r>
          </a:p>
          <a:p>
            <a:pPr lvl="1">
              <a:buFont typeface="Arial" pitchFamily="34" charset="0"/>
              <a:buChar char="-"/>
            </a:pPr>
            <a:endParaRPr lang="en-US" sz="1500" dirty="0"/>
          </a:p>
          <a:p>
            <a:pPr lvl="0"/>
            <a:r>
              <a:rPr lang="en-US" sz="1700" dirty="0"/>
              <a:t>There is a new Government in New Delhi </a:t>
            </a:r>
            <a:r>
              <a:rPr lang="en-US" sz="1700" dirty="0" smtClean="0"/>
              <a:t> with focused </a:t>
            </a:r>
            <a:r>
              <a:rPr lang="en-US" sz="1700" dirty="0"/>
              <a:t>agenda and new priorities</a:t>
            </a:r>
          </a:p>
          <a:p>
            <a:pPr lvl="1">
              <a:buFont typeface="Arial" pitchFamily="34" charset="0"/>
              <a:buChar char="-"/>
            </a:pPr>
            <a:r>
              <a:rPr lang="en-US" sz="1500" dirty="0"/>
              <a:t>The new Government </a:t>
            </a:r>
            <a:r>
              <a:rPr lang="en-US" sz="1500" dirty="0" smtClean="0"/>
              <a:t>has </a:t>
            </a:r>
            <a:r>
              <a:rPr lang="en-US" sz="1500" dirty="0"/>
              <a:t>promised electricity to </a:t>
            </a:r>
            <a:r>
              <a:rPr lang="en-US" sz="1500" dirty="0" smtClean="0"/>
              <a:t>all citizens </a:t>
            </a:r>
            <a:r>
              <a:rPr lang="en-US" sz="1500" dirty="0"/>
              <a:t>in less than a decade</a:t>
            </a:r>
          </a:p>
          <a:p>
            <a:pPr lvl="1">
              <a:buFont typeface="Arial" pitchFamily="34" charset="0"/>
              <a:buChar char="-"/>
            </a:pPr>
            <a:r>
              <a:rPr lang="en-US" sz="1500" dirty="0"/>
              <a:t>After a year of analyses, new assessment is beginning to emerge on </a:t>
            </a:r>
            <a:r>
              <a:rPr lang="en-US" sz="1500" dirty="0" smtClean="0"/>
              <a:t>the mix of power </a:t>
            </a:r>
            <a:r>
              <a:rPr lang="en-US" sz="1500" dirty="0"/>
              <a:t>generation</a:t>
            </a:r>
          </a:p>
          <a:p>
            <a:pPr lvl="1">
              <a:buFont typeface="Arial" pitchFamily="34" charset="0"/>
              <a:buChar char="-"/>
            </a:pPr>
            <a:r>
              <a:rPr lang="en-US" sz="1500" dirty="0"/>
              <a:t>Planners are concerned that potential for nuclear growth </a:t>
            </a:r>
            <a:r>
              <a:rPr lang="en-US" sz="1500" dirty="0" smtClean="0"/>
              <a:t>through imports may </a:t>
            </a:r>
            <a:r>
              <a:rPr lang="en-US" sz="1500" dirty="0"/>
              <a:t>not be realized</a:t>
            </a:r>
          </a:p>
          <a:p>
            <a:pPr lvl="1">
              <a:buFont typeface="Arial" pitchFamily="34" charset="0"/>
              <a:buChar char="-"/>
            </a:pPr>
            <a:r>
              <a:rPr lang="en-US" sz="1500" dirty="0"/>
              <a:t>“Plan B” has emerged that will fine-tune the </a:t>
            </a:r>
            <a:r>
              <a:rPr lang="en-US" sz="1500" dirty="0" smtClean="0"/>
              <a:t>entire Indian 3-stage nuclear </a:t>
            </a:r>
            <a:r>
              <a:rPr lang="en-US" sz="1500" dirty="0"/>
              <a:t>power program if no convergence is </a:t>
            </a:r>
            <a:r>
              <a:rPr lang="en-US" sz="1500" dirty="0" smtClean="0"/>
              <a:t>reached with western reactor suppliers. Imports are part of the Stage-1 </a:t>
            </a:r>
            <a:r>
              <a:rPr lang="en-US" sz="1500" dirty="0" smtClean="0"/>
              <a:t>program only</a:t>
            </a:r>
            <a:endParaRPr lang="en-US" sz="1500" dirty="0" smtClean="0"/>
          </a:p>
        </p:txBody>
      </p:sp>
    </p:spTree>
    <p:extLst>
      <p:ext uri="{BB962C8B-B14F-4D97-AF65-F5344CB8AC3E}">
        <p14:creationId xmlns:p14="http://schemas.microsoft.com/office/powerpoint/2010/main" val="1463998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 Line</a:t>
            </a:r>
            <a:endParaRPr lang="en-US" dirty="0"/>
          </a:p>
        </p:txBody>
      </p:sp>
      <p:sp>
        <p:nvSpPr>
          <p:cNvPr id="3" name="Content Placeholder 2"/>
          <p:cNvSpPr>
            <a:spLocks noGrp="1"/>
          </p:cNvSpPr>
          <p:nvPr>
            <p:ph idx="1"/>
          </p:nvPr>
        </p:nvSpPr>
        <p:spPr/>
        <p:txBody>
          <a:bodyPr>
            <a:normAutofit fontScale="92500" lnSpcReduction="20000"/>
          </a:bodyPr>
          <a:lstStyle/>
          <a:p>
            <a:pPr lvl="0"/>
            <a:r>
              <a:rPr lang="en-US" sz="1700" dirty="0" smtClean="0"/>
              <a:t>India is an attractive market for U.S. Suppliers, particularly in high technology</a:t>
            </a:r>
            <a:endParaRPr lang="en-US" sz="1600" dirty="0"/>
          </a:p>
          <a:p>
            <a:pPr lvl="1">
              <a:buFont typeface="Arial" pitchFamily="34" charset="0"/>
              <a:buChar char="-"/>
            </a:pPr>
            <a:r>
              <a:rPr lang="en-US" sz="1500" dirty="0" smtClean="0"/>
              <a:t>The U.S. and India are developing strong strategic ties and collaborating on a wide spectrum of projects</a:t>
            </a:r>
          </a:p>
          <a:p>
            <a:pPr lvl="1">
              <a:buFont typeface="Arial" pitchFamily="34" charset="0"/>
              <a:buChar char="-"/>
            </a:pPr>
            <a:r>
              <a:rPr lang="en-US" sz="1500" dirty="0" smtClean="0"/>
              <a:t>U.S. suppliers in the defense sector, renewable energy sector, space missions, etc. are making significant investments in India</a:t>
            </a:r>
          </a:p>
          <a:p>
            <a:pPr lvl="1">
              <a:buFont typeface="Arial" pitchFamily="34" charset="0"/>
              <a:buChar char="-"/>
            </a:pPr>
            <a:r>
              <a:rPr lang="en-US" sz="1500" dirty="0" smtClean="0"/>
              <a:t>India is among the top 5 countries in energy consumption, it announced plans to import 40 </a:t>
            </a:r>
            <a:r>
              <a:rPr lang="en-US" sz="1500" dirty="0" err="1" smtClean="0"/>
              <a:t>GWe</a:t>
            </a:r>
            <a:r>
              <a:rPr lang="en-US" sz="1500" dirty="0" smtClean="0"/>
              <a:t> of nuclear power in the 1</a:t>
            </a:r>
            <a:r>
              <a:rPr lang="en-US" sz="1500" baseline="30000" dirty="0" smtClean="0"/>
              <a:t>st</a:t>
            </a:r>
            <a:r>
              <a:rPr lang="en-US" sz="1500" dirty="0" smtClean="0"/>
              <a:t> Stage of the 3-stage nuclear power</a:t>
            </a:r>
          </a:p>
          <a:p>
            <a:pPr lvl="1">
              <a:buFont typeface="Arial" pitchFamily="34" charset="0"/>
              <a:buChar char="-"/>
            </a:pPr>
            <a:r>
              <a:rPr lang="en-US" sz="1500" dirty="0" smtClean="0"/>
              <a:t>NPCIL is one of the most successful vertically integrated public nuclear companies in the world. It builds standardized 700 MW PHWR’s for under $</a:t>
            </a:r>
            <a:r>
              <a:rPr lang="en-US" sz="1500" dirty="0" smtClean="0"/>
              <a:t>2,000/Kw. Its financial books are audited per western standards   </a:t>
            </a:r>
            <a:endParaRPr lang="en-US" sz="1500" dirty="0" smtClean="0"/>
          </a:p>
          <a:p>
            <a:pPr lvl="1">
              <a:buFont typeface="Arial" pitchFamily="34" charset="0"/>
              <a:buChar char="-"/>
            </a:pPr>
            <a:r>
              <a:rPr lang="en-US" sz="1500" dirty="0" smtClean="0"/>
              <a:t>India has a cumbersome bureaucracy, and </a:t>
            </a:r>
            <a:r>
              <a:rPr lang="en-US" sz="1500" dirty="0" smtClean="0"/>
              <a:t>so a </a:t>
            </a:r>
            <a:r>
              <a:rPr lang="en-US" sz="1500" dirty="0" smtClean="0"/>
              <a:t>supplier (domestic or foreign) has to be patient, sincere, creative and flexible in order to be successful</a:t>
            </a:r>
            <a:endParaRPr lang="en-US" dirty="0" smtClean="0"/>
          </a:p>
          <a:p>
            <a:pPr lvl="0"/>
            <a:r>
              <a:rPr lang="en-US" sz="1700" dirty="0" smtClean="0"/>
              <a:t>10th Anniversary Celebration of the U.S. India Nuclear Deal was celebrated in Washington on 7/13/15</a:t>
            </a:r>
            <a:endParaRPr lang="en-US" sz="1600" dirty="0"/>
          </a:p>
          <a:p>
            <a:pPr lvl="1">
              <a:buFont typeface="Arial" pitchFamily="34" charset="0"/>
              <a:buChar char="-"/>
            </a:pPr>
            <a:r>
              <a:rPr lang="en-US" sz="1500" dirty="0" smtClean="0"/>
              <a:t>Vice President Biden: “The historic civil nuclear deal was a vote for India and not just for civil nuclear cooperation”</a:t>
            </a:r>
          </a:p>
          <a:p>
            <a:pPr lvl="1">
              <a:buFont typeface="Arial" pitchFamily="34" charset="0"/>
              <a:buChar char="-"/>
            </a:pPr>
            <a:r>
              <a:rPr lang="en-US" sz="1500" dirty="0" smtClean="0"/>
              <a:t>Assistant Secretary of State </a:t>
            </a:r>
            <a:r>
              <a:rPr lang="en-US" sz="1500" dirty="0" err="1" smtClean="0"/>
              <a:t>Biswal</a:t>
            </a:r>
            <a:r>
              <a:rPr lang="en-US" sz="1500" dirty="0" smtClean="0"/>
              <a:t>: “Over the next ten years, India will need to provide 400 million of its citizens with reliable energy”</a:t>
            </a:r>
            <a:endParaRPr lang="en-US" sz="1500" dirty="0"/>
          </a:p>
          <a:p>
            <a:pPr lvl="0"/>
            <a:r>
              <a:rPr lang="en-US" sz="1700" dirty="0" smtClean="0"/>
              <a:t>In Closing</a:t>
            </a:r>
            <a:endParaRPr lang="en-US" sz="1600" dirty="0"/>
          </a:p>
          <a:p>
            <a:pPr lvl="1">
              <a:buFont typeface="Arial" pitchFamily="34" charset="0"/>
              <a:buChar char="-"/>
            </a:pPr>
            <a:r>
              <a:rPr lang="en-US" sz="1500" dirty="0" smtClean="0"/>
              <a:t>“If you want to travel fast, go alone. If you want to travel far, go together” (Ms. </a:t>
            </a:r>
            <a:r>
              <a:rPr lang="en-US" sz="1500" dirty="0" err="1" smtClean="0"/>
              <a:t>Biswal</a:t>
            </a:r>
            <a:r>
              <a:rPr lang="en-US" sz="1500" dirty="0" smtClean="0"/>
              <a:t>)</a:t>
            </a:r>
          </a:p>
          <a:p>
            <a:pPr lvl="1">
              <a:buFont typeface="Arial" pitchFamily="34" charset="0"/>
              <a:buChar char="-"/>
            </a:pPr>
            <a:r>
              <a:rPr lang="en-US" sz="1500" dirty="0" smtClean="0"/>
              <a:t>American NSSS suppliers and Indians have to get the TCO discussions on fast track and come to a closure soon. Otherwise, a momentous opportunity will be lost </a:t>
            </a:r>
            <a:endParaRPr lang="en-US" sz="1600" dirty="0"/>
          </a:p>
        </p:txBody>
      </p:sp>
    </p:spTree>
    <p:extLst>
      <p:ext uri="{BB962C8B-B14F-4D97-AF65-F5344CB8AC3E}">
        <p14:creationId xmlns:p14="http://schemas.microsoft.com/office/powerpoint/2010/main" val="37632744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1251</Words>
  <Application>Microsoft Office PowerPoint</Application>
  <PresentationFormat>On-screen Show (4:3)</PresentationFormat>
  <Paragraphs>87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Nuclear Power Market in India: Status and Outlook </vt:lpstr>
      <vt:lpstr>Presentation Segments</vt:lpstr>
      <vt:lpstr>Past</vt:lpstr>
      <vt:lpstr>Present - 1</vt:lpstr>
      <vt:lpstr>Present - 2</vt:lpstr>
      <vt:lpstr>Future</vt:lpstr>
      <vt:lpstr>Bottom Line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Nuclear Power Market in India: Status and Outlook</dc:title>
  <dc:creator>Sazawal, Vijay K</dc:creator>
  <cp:lastModifiedBy>Sazawal, Vijay K</cp:lastModifiedBy>
  <cp:revision>24</cp:revision>
  <cp:lastPrinted>2015-07-17T17:53:50Z</cp:lastPrinted>
  <dcterms:created xsi:type="dcterms:W3CDTF">2015-07-16T18:45:39Z</dcterms:created>
  <dcterms:modified xsi:type="dcterms:W3CDTF">2015-07-23T17:56:48Z</dcterms:modified>
</cp:coreProperties>
</file>